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5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1E5C16B-1A09-F45B-9383-9AB99054F85A}"/>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a:extLst>
              <a:ext uri="{FF2B5EF4-FFF2-40B4-BE49-F238E27FC236}">
                <a16:creationId xmlns:a16="http://schemas.microsoft.com/office/drawing/2014/main" id="{AE60C52A-27B8-3374-0AA0-B58A64108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a:extLst>
              <a:ext uri="{FF2B5EF4-FFF2-40B4-BE49-F238E27FC236}">
                <a16:creationId xmlns:a16="http://schemas.microsoft.com/office/drawing/2014/main" id="{610442F5-90A5-7C53-3912-F94C64A34875}"/>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5" name="ตัวแทนท้ายกระดาษ 4">
            <a:extLst>
              <a:ext uri="{FF2B5EF4-FFF2-40B4-BE49-F238E27FC236}">
                <a16:creationId xmlns:a16="http://schemas.microsoft.com/office/drawing/2014/main" id="{FE9DD3BC-7950-5664-F143-F1187CB6AAC3}"/>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1140C922-8FF9-6CEE-9774-D1A04BDC180E}"/>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83219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3D6AAC1-EB7F-97A7-A3FC-88AB7C1249A2}"/>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id="{A06F904F-ACE2-1CF5-99D4-15D066699655}"/>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28592A0E-E68E-4EC9-F933-EFFFC53AF329}"/>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5" name="ตัวแทนท้ายกระดาษ 4">
            <a:extLst>
              <a:ext uri="{FF2B5EF4-FFF2-40B4-BE49-F238E27FC236}">
                <a16:creationId xmlns:a16="http://schemas.microsoft.com/office/drawing/2014/main" id="{B5536602-52D2-BFCB-01EE-9CF7CBF3A7D2}"/>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18F888DA-984A-B967-A524-3966FFC18980}"/>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367715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1D14EBD8-D4B8-7626-BB91-DE7DB387380C}"/>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id="{5F8AA836-BD1C-79B8-F32E-308AE06F6709}"/>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DA3A5CBC-DBFE-E41D-86EA-78356AF03C45}"/>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5" name="ตัวแทนท้ายกระดาษ 4">
            <a:extLst>
              <a:ext uri="{FF2B5EF4-FFF2-40B4-BE49-F238E27FC236}">
                <a16:creationId xmlns:a16="http://schemas.microsoft.com/office/drawing/2014/main" id="{766D8604-3409-8F4C-28CA-D0FFA9D666A3}"/>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9000F4D5-520C-AC87-1278-803C740FB3D7}"/>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302488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E963188-C046-FC00-79D8-A8683619DF24}"/>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B6CADEB3-5B35-E0E4-C83E-FD0C101015D1}"/>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E9ABBFF5-7B82-7918-70DF-259EDAD8A112}"/>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5" name="ตัวแทนท้ายกระดาษ 4">
            <a:extLst>
              <a:ext uri="{FF2B5EF4-FFF2-40B4-BE49-F238E27FC236}">
                <a16:creationId xmlns:a16="http://schemas.microsoft.com/office/drawing/2014/main" id="{4C9CBFAE-17BF-F4D1-DF4B-3E067FB570F2}"/>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BEB3EE15-FD7E-08C4-8E17-F2DE73D55B7B}"/>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144053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513A6B4-FE5E-42B2-F210-17F4E26CE79D}"/>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322CFA46-B3DF-B420-1A69-0D068A7231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8566ABD2-F0E7-ED95-EC4B-1C61D2FC275D}"/>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5" name="ตัวแทนท้ายกระดาษ 4">
            <a:extLst>
              <a:ext uri="{FF2B5EF4-FFF2-40B4-BE49-F238E27FC236}">
                <a16:creationId xmlns:a16="http://schemas.microsoft.com/office/drawing/2014/main" id="{C988D5FA-3E8F-EB1A-4F82-488078C5388D}"/>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3C9D6752-57E2-923F-B1D8-6A5FFBB8CCE1}"/>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3456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982B157-66B5-D7E5-4D23-D5F509374DEB}"/>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53743175-34C8-3A56-613F-06161F23CCA9}"/>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a:extLst>
              <a:ext uri="{FF2B5EF4-FFF2-40B4-BE49-F238E27FC236}">
                <a16:creationId xmlns:a16="http://schemas.microsoft.com/office/drawing/2014/main" id="{7B114881-3635-61D1-8917-0AA73A89240C}"/>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4">
            <a:extLst>
              <a:ext uri="{FF2B5EF4-FFF2-40B4-BE49-F238E27FC236}">
                <a16:creationId xmlns:a16="http://schemas.microsoft.com/office/drawing/2014/main" id="{016F32BF-E800-EBE4-AEBE-DE47C4E0FD36}"/>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6" name="ตัวแทนท้ายกระดาษ 5">
            <a:extLst>
              <a:ext uri="{FF2B5EF4-FFF2-40B4-BE49-F238E27FC236}">
                <a16:creationId xmlns:a16="http://schemas.microsoft.com/office/drawing/2014/main" id="{20DB6366-ABD8-14C0-9330-A2625DBDF165}"/>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33CBFEBE-B162-2BAC-5856-C0FBE534FA6A}"/>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18107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756F702-1FA3-7708-C976-2CF38E123BCD}"/>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D79D26B6-02EC-775E-62CC-F89DC0F56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1AE70A81-77B2-805E-FE81-A8A904B338DB}"/>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a:extLst>
              <a:ext uri="{FF2B5EF4-FFF2-40B4-BE49-F238E27FC236}">
                <a16:creationId xmlns:a16="http://schemas.microsoft.com/office/drawing/2014/main" id="{9C2491E7-FDC9-EA2A-148C-1ACCA6E678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CCBEEEE4-36A8-3907-A9D2-16B7557B54A1}"/>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6">
            <a:extLst>
              <a:ext uri="{FF2B5EF4-FFF2-40B4-BE49-F238E27FC236}">
                <a16:creationId xmlns:a16="http://schemas.microsoft.com/office/drawing/2014/main" id="{7D31B1BA-077F-F065-9EBF-8D267703F1C4}"/>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8" name="ตัวแทนท้ายกระดาษ 7">
            <a:extLst>
              <a:ext uri="{FF2B5EF4-FFF2-40B4-BE49-F238E27FC236}">
                <a16:creationId xmlns:a16="http://schemas.microsoft.com/office/drawing/2014/main" id="{32D10D13-755C-7447-1285-BF14F86D89F0}"/>
              </a:ext>
            </a:extLst>
          </p:cNvPr>
          <p:cNvSpPr>
            <a:spLocks noGrp="1"/>
          </p:cNvSpPr>
          <p:nvPr>
            <p:ph type="ftr" sz="quarter" idx="11"/>
          </p:nvPr>
        </p:nvSpPr>
        <p:spPr/>
        <p:txBody>
          <a:bodyPr/>
          <a:lstStyle/>
          <a:p>
            <a:endParaRPr lang="en-US"/>
          </a:p>
        </p:txBody>
      </p:sp>
      <p:sp>
        <p:nvSpPr>
          <p:cNvPr id="9" name="ตัวแทนหมายเลขสไลด์ 8">
            <a:extLst>
              <a:ext uri="{FF2B5EF4-FFF2-40B4-BE49-F238E27FC236}">
                <a16:creationId xmlns:a16="http://schemas.microsoft.com/office/drawing/2014/main" id="{11C7A829-39EC-EC84-EB7B-116A95CC20EC}"/>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208241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DD4F262-2FC5-ED88-8CD1-4A3B7A2A3C16}"/>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2">
            <a:extLst>
              <a:ext uri="{FF2B5EF4-FFF2-40B4-BE49-F238E27FC236}">
                <a16:creationId xmlns:a16="http://schemas.microsoft.com/office/drawing/2014/main" id="{127AF770-9956-A2F1-D222-57FD54486F67}"/>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4" name="ตัวแทนท้ายกระดาษ 3">
            <a:extLst>
              <a:ext uri="{FF2B5EF4-FFF2-40B4-BE49-F238E27FC236}">
                <a16:creationId xmlns:a16="http://schemas.microsoft.com/office/drawing/2014/main" id="{DD3A708F-72A5-435E-A7A7-FC5944E9AA0C}"/>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id="{56E16D59-4698-D827-D901-47D7FC3282F8}"/>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345777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D08CB115-0697-45CE-D227-B2BAB2B8664B}"/>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3" name="ตัวแทนท้ายกระดาษ 2">
            <a:extLst>
              <a:ext uri="{FF2B5EF4-FFF2-40B4-BE49-F238E27FC236}">
                <a16:creationId xmlns:a16="http://schemas.microsoft.com/office/drawing/2014/main" id="{037DBE13-6C1B-CFA4-A064-BA6CF669A093}"/>
              </a:ext>
            </a:extLst>
          </p:cNvPr>
          <p:cNvSpPr>
            <a:spLocks noGrp="1"/>
          </p:cNvSpPr>
          <p:nvPr>
            <p:ph type="ftr" sz="quarter" idx="11"/>
          </p:nvPr>
        </p:nvSpPr>
        <p:spPr/>
        <p:txBody>
          <a:bodyPr/>
          <a:lstStyle/>
          <a:p>
            <a:endParaRPr lang="en-US"/>
          </a:p>
        </p:txBody>
      </p:sp>
      <p:sp>
        <p:nvSpPr>
          <p:cNvPr id="4" name="ตัวแทนหมายเลขสไลด์ 3">
            <a:extLst>
              <a:ext uri="{FF2B5EF4-FFF2-40B4-BE49-F238E27FC236}">
                <a16:creationId xmlns:a16="http://schemas.microsoft.com/office/drawing/2014/main" id="{57FE32FE-9578-FF3D-B7AD-03F69E3CC19F}"/>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371302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542D4F3-2792-93AE-6B35-C7864CF4AF8D}"/>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7A0C77EA-F003-0EC2-B856-A00B9792E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a:extLst>
              <a:ext uri="{FF2B5EF4-FFF2-40B4-BE49-F238E27FC236}">
                <a16:creationId xmlns:a16="http://schemas.microsoft.com/office/drawing/2014/main" id="{8A077AE9-06A7-EE55-57E9-89D48D819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8F9346AD-7D2D-0CD2-8445-42CD389D1866}"/>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6" name="ตัวแทนท้ายกระดาษ 5">
            <a:extLst>
              <a:ext uri="{FF2B5EF4-FFF2-40B4-BE49-F238E27FC236}">
                <a16:creationId xmlns:a16="http://schemas.microsoft.com/office/drawing/2014/main" id="{9208E9C4-6B72-0942-1B50-B0B7AFA82EF6}"/>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BBB6BD58-2A02-ED26-0002-89FA663EBD83}"/>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426829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4604DCB-0E96-D9A5-DEBF-D1BEEEE32E27}"/>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a:extLst>
              <a:ext uri="{FF2B5EF4-FFF2-40B4-BE49-F238E27FC236}">
                <a16:creationId xmlns:a16="http://schemas.microsoft.com/office/drawing/2014/main" id="{4D0E85FE-0921-9C37-06A4-5BC0AB675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a:extLst>
              <a:ext uri="{FF2B5EF4-FFF2-40B4-BE49-F238E27FC236}">
                <a16:creationId xmlns:a16="http://schemas.microsoft.com/office/drawing/2014/main" id="{BA70284C-8DD8-9F56-E304-248C636BD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54F774B4-3D37-587E-30F0-11F22A35FBD9}"/>
              </a:ext>
            </a:extLst>
          </p:cNvPr>
          <p:cNvSpPr>
            <a:spLocks noGrp="1"/>
          </p:cNvSpPr>
          <p:nvPr>
            <p:ph type="dt" sz="half" idx="10"/>
          </p:nvPr>
        </p:nvSpPr>
        <p:spPr/>
        <p:txBody>
          <a:bodyPr/>
          <a:lstStyle/>
          <a:p>
            <a:fld id="{8A807E97-3F38-4603-9C44-D2881ABAEF2D}" type="datetimeFigureOut">
              <a:rPr lang="en-US" smtClean="0"/>
              <a:t>4/23/2025</a:t>
            </a:fld>
            <a:endParaRPr lang="en-US"/>
          </a:p>
        </p:txBody>
      </p:sp>
      <p:sp>
        <p:nvSpPr>
          <p:cNvPr id="6" name="ตัวแทนท้ายกระดาษ 5">
            <a:extLst>
              <a:ext uri="{FF2B5EF4-FFF2-40B4-BE49-F238E27FC236}">
                <a16:creationId xmlns:a16="http://schemas.microsoft.com/office/drawing/2014/main" id="{3270172A-20A2-6980-761E-AF906328923D}"/>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1E778EDA-FC3E-8598-6ACA-8C83FBA67748}"/>
              </a:ext>
            </a:extLst>
          </p:cNvPr>
          <p:cNvSpPr>
            <a:spLocks noGrp="1"/>
          </p:cNvSpPr>
          <p:nvPr>
            <p:ph type="sldNum" sz="quarter" idx="12"/>
          </p:nvPr>
        </p:nvSpPr>
        <p:spPr/>
        <p:txBody>
          <a:bodyPr/>
          <a:lstStyle/>
          <a:p>
            <a:fld id="{1BD9FBFF-109B-4A16-BFD7-3452A519CE8D}" type="slidenum">
              <a:rPr lang="en-US" smtClean="0"/>
              <a:t>‹#›</a:t>
            </a:fld>
            <a:endParaRPr lang="en-US"/>
          </a:p>
        </p:txBody>
      </p:sp>
    </p:spTree>
    <p:extLst>
      <p:ext uri="{BB962C8B-B14F-4D97-AF65-F5344CB8AC3E}">
        <p14:creationId xmlns:p14="http://schemas.microsoft.com/office/powerpoint/2010/main" val="171414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65867619-A980-3E36-EDD9-5AF5D3B9C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9575E98A-F11A-9B82-02FF-67C1CC032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76527877-B238-C343-EE83-B85999EB5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807E97-3F38-4603-9C44-D2881ABAEF2D}" type="datetimeFigureOut">
              <a:rPr lang="en-US" smtClean="0"/>
              <a:t>4/23/2025</a:t>
            </a:fld>
            <a:endParaRPr lang="en-US"/>
          </a:p>
        </p:txBody>
      </p:sp>
      <p:sp>
        <p:nvSpPr>
          <p:cNvPr id="5" name="ตัวแทนท้ายกระดาษ 4">
            <a:extLst>
              <a:ext uri="{FF2B5EF4-FFF2-40B4-BE49-F238E27FC236}">
                <a16:creationId xmlns:a16="http://schemas.microsoft.com/office/drawing/2014/main" id="{3EB0C928-62E6-8C9D-3FFB-7F752245B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ตัวแทนหมายเลขสไลด์ 5">
            <a:extLst>
              <a:ext uri="{FF2B5EF4-FFF2-40B4-BE49-F238E27FC236}">
                <a16:creationId xmlns:a16="http://schemas.microsoft.com/office/drawing/2014/main" id="{9CD76C5B-6C39-B46D-1A70-A87ED083B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D9FBFF-109B-4A16-BFD7-3452A519CE8D}" type="slidenum">
              <a:rPr lang="en-US" smtClean="0"/>
              <a:t>‹#›</a:t>
            </a:fld>
            <a:endParaRPr lang="en-US"/>
          </a:p>
        </p:txBody>
      </p:sp>
    </p:spTree>
    <p:extLst>
      <p:ext uri="{BB962C8B-B14F-4D97-AF65-F5344CB8AC3E}">
        <p14:creationId xmlns:p14="http://schemas.microsoft.com/office/powerpoint/2010/main" val="79668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B1F4AFBA-4CAC-5FF2-0EAC-8481EBFF3FE5}"/>
              </a:ext>
            </a:extLst>
          </p:cNvPr>
          <p:cNvSpPr txBox="1"/>
          <p:nvPr/>
        </p:nvSpPr>
        <p:spPr>
          <a:xfrm>
            <a:off x="496529" y="1324770"/>
            <a:ext cx="11198942" cy="3988208"/>
          </a:xfrm>
          <a:prstGeom prst="rect">
            <a:avLst/>
          </a:prstGeom>
          <a:solidFill>
            <a:schemeClr val="accent4">
              <a:lumMod val="20000"/>
              <a:lumOff val="80000"/>
            </a:schemeClr>
          </a:solidFill>
        </p:spPr>
        <p:txBody>
          <a:bodyPr wrap="square">
            <a:spAutoFit/>
          </a:bodyPr>
          <a:lstStyle/>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วันที่ 19 กุมภาพันธ์ 2568 เวลาประมาณ 01.00 น. ภายใต้การอำนวยการสั่งการของ พ.ต.อ.รณ</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ภัฎ</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ทับทิมธงไชย ผกก.สภ.บางใหญ่ นำการปฏิบัติโดย พ.ต.ท.กรณรงค์ ศุภ</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นั</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นทนานนท์ รอง ผกก.สส.สภ.บางใหญ่ พ.ต.ท.พายุ นิล</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ละออ</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สว.สส.สภ.บางใหญ่  ร.ต.ท.ภักดี รักวง</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ค์</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รอง.สว.สส.สภ.บางใหญ่ ร.ต.ต.วีระพน</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ธ์</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เสนสอน ด.ต.สมศักดิ์ ฤทธิสาร จ.ส.ต.ภูมิพิพัฒน์ </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พิ</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ลาภ จ.ส.ต.นครินทร์ ปาละวงศ์ จ.ส.ต.ศุภกร เที่ยงธรรม จ.ส.ต.เลิศลักษณ์ บัวโพธิ์ ส.ต.อ.พิษณุ บุญเชิด  ส.ต.ท.ธนา</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ฐิต</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ประทุมมา ส.ต.ท.กรกฎ มูลสาร ส.ต.ต.ณัฐปคัล</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ภ์</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หมะโดด</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ได้ร่วมกันจับกุมตัว </a:t>
            </a:r>
            <a:r>
              <a:rPr lang="en-US" sz="2000" kern="100" dirty="0" err="1">
                <a:effectLst/>
                <a:latin typeface="TH SarabunIT๙" panose="020B0500040200020003" pitchFamily="34" charset="-34"/>
                <a:ea typeface="Calibri" panose="020F0502020204030204" pitchFamily="34" charset="0"/>
                <a:cs typeface="Cordia New" panose="020B0304020202020204" pitchFamily="34" charset="-34"/>
              </a:rPr>
              <a:t>MR.InThavong</a:t>
            </a: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r>
              <a:rPr lang="en-US" sz="2000" kern="100" dirty="0" err="1">
                <a:effectLst/>
                <a:latin typeface="TH SarabunIT๙" panose="020B0500040200020003" pitchFamily="34" charset="-34"/>
                <a:ea typeface="Calibri" panose="020F0502020204030204" pitchFamily="34" charset="0"/>
                <a:cs typeface="Cordia New" panose="020B0304020202020204" pitchFamily="34" charset="-34"/>
              </a:rPr>
              <a:t>PhaiThoun</a:t>
            </a: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r>
              <a:rPr lang="th-TH" sz="2000" kern="100" dirty="0">
                <a:effectLst/>
                <a:latin typeface="TH SarabunIT๙" panose="020B0500040200020003" pitchFamily="34" charset="-34"/>
                <a:ea typeface="Calibri" panose="020F0502020204030204" pitchFamily="34" charset="0"/>
                <a:cs typeface="Cordia New" panose="020B0304020202020204" pitchFamily="34" charset="-34"/>
              </a:rPr>
              <a:t>อายุ 29 ปี (</a:t>
            </a: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P</a:t>
            </a:r>
            <a:r>
              <a:rPr lang="th-TH" sz="2000" kern="100" dirty="0">
                <a:effectLst/>
                <a:latin typeface="TH SarabunIT๙" panose="020B0500040200020003" pitchFamily="34" charset="-34"/>
                <a:ea typeface="Calibri" panose="020F0502020204030204" pitchFamily="34" charset="0"/>
                <a:cs typeface="Cordia New" panose="020B0304020202020204" pitchFamily="34" charset="-34"/>
              </a:rPr>
              <a:t>1816611) สัญชาติ ลาว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-โดยกล่าวหาว่า เป็นบุคคลต่างด้าวอยู่ในราชอาณาจักรไทยโดยการอนุญาตสิ้นสุด</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สถานที่จับกุม สภ.บางใหญ่ ม.6 ต.เสาธงหิน อ.บางใหญ่ จ.นนทบุรี</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รูปภาพ 5">
            <a:extLst>
              <a:ext uri="{FF2B5EF4-FFF2-40B4-BE49-F238E27FC236}">
                <a16:creationId xmlns:a16="http://schemas.microsoft.com/office/drawing/2014/main" id="{72FFFBD7-D204-35DE-9768-3D361A07B2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317" y="3198682"/>
            <a:ext cx="2742565" cy="3219450"/>
          </a:xfrm>
          <a:prstGeom prst="rect">
            <a:avLst/>
          </a:prstGeom>
          <a:noFill/>
          <a:ln>
            <a:noFill/>
          </a:ln>
        </p:spPr>
      </p:pic>
      <p:sp>
        <p:nvSpPr>
          <p:cNvPr id="7" name="ชื่อเรื่อง 1">
            <a:extLst>
              <a:ext uri="{FF2B5EF4-FFF2-40B4-BE49-F238E27FC236}">
                <a16:creationId xmlns:a16="http://schemas.microsoft.com/office/drawing/2014/main" id="{B2FA57CD-726D-6273-245F-DE56A56738C3}"/>
              </a:ext>
            </a:extLst>
          </p:cNvPr>
          <p:cNvSpPr>
            <a:spLocks noGrp="1"/>
          </p:cNvSpPr>
          <p:nvPr>
            <p:ph type="title"/>
          </p:nvPr>
        </p:nvSpPr>
        <p:spPr>
          <a:xfrm>
            <a:off x="838200" y="271825"/>
            <a:ext cx="10515600" cy="627933"/>
          </a:xfrm>
          <a:solidFill>
            <a:schemeClr val="accent4">
              <a:lumMod val="20000"/>
              <a:lumOff val="80000"/>
            </a:schemeClr>
          </a:solidFill>
        </p:spPr>
        <p:txBody>
          <a:bodyPr>
            <a:normAutofit fontScale="90000"/>
          </a:bodyPr>
          <a:lstStyle/>
          <a:p>
            <a:pPr algn="ctr"/>
            <a:r>
              <a:rPr lang="th-TH" sz="4800" dirty="0"/>
              <a:t>งานสืบสวน</a:t>
            </a:r>
            <a:endParaRPr lang="en-US" sz="4800" dirty="0"/>
          </a:p>
        </p:txBody>
      </p:sp>
    </p:spTree>
    <p:extLst>
      <p:ext uri="{BB962C8B-B14F-4D97-AF65-F5344CB8AC3E}">
        <p14:creationId xmlns:p14="http://schemas.microsoft.com/office/powerpoint/2010/main" val="369401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E5AD553-CD07-81DC-4087-DE07DDD2E4BA}"/>
              </a:ext>
            </a:extLst>
          </p:cNvPr>
          <p:cNvSpPr>
            <a:spLocks noGrp="1"/>
          </p:cNvSpPr>
          <p:nvPr>
            <p:ph type="title"/>
          </p:nvPr>
        </p:nvSpPr>
        <p:spPr>
          <a:xfrm>
            <a:off x="838200" y="365125"/>
            <a:ext cx="10515600" cy="1906127"/>
          </a:xfrm>
          <a:solidFill>
            <a:schemeClr val="accent4">
              <a:lumMod val="20000"/>
              <a:lumOff val="80000"/>
            </a:schemeClr>
          </a:solidFill>
        </p:spPr>
        <p:txBody>
          <a:bodyPr>
            <a:noAutofit/>
          </a:bodyPr>
          <a:lstStyle/>
          <a:p>
            <a:r>
              <a:rPr lang="th-TH" sz="2400" b="1" dirty="0">
                <a:effectLst/>
                <a:latin typeface="Times New Roman" panose="02020603050405020304" pitchFamily="18" charset="0"/>
                <a:ea typeface="Times New Roman" panose="02020603050405020304" pitchFamily="18" charset="0"/>
                <a:cs typeface="TH SarabunIT๙" panose="020B0500040200020003" pitchFamily="34" charset="-34"/>
              </a:rPr>
              <a:t>สถานที่ทำกิจกรรม</a:t>
            </a:r>
            <a:r>
              <a:rPr lang="th-TH" sz="2400" kern="1200" dirty="0">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  ณ บริเวณวัดคงคา ต.บางม่วง อ.บางใหญ่ จ.นนทบุรี เนื่องในวันมาฆบูชา 12 ก.พ. 68</a:t>
            </a:r>
            <a:r>
              <a:rPr lang="th-TH" sz="2400" b="1" dirty="0">
                <a:effectLst/>
                <a:latin typeface="Times New Roman" panose="02020603050405020304" pitchFamily="18" charset="0"/>
                <a:ea typeface="Times New Roman" panose="02020603050405020304" pitchFamily="18" charset="0"/>
                <a:cs typeface="TH SarabunIT๙" panose="020B0500040200020003" pitchFamily="34" charset="-34"/>
              </a:rPr>
              <a:t>รายละเอียดกิจกรรม</a:t>
            </a:r>
            <a:br>
              <a:rPr lang="en-US" sz="2400" dirty="0">
                <a:effectLst/>
                <a:latin typeface="Times New Roman" panose="02020603050405020304" pitchFamily="18" charset="0"/>
                <a:ea typeface="Times New Roman" panose="02020603050405020304" pitchFamily="18" charset="0"/>
              </a:rPr>
            </a:br>
            <a:r>
              <a:rPr lang="th-TH" sz="2400" dirty="0">
                <a:effectLst/>
                <a:ea typeface="Calibri" panose="020F0502020204030204" pitchFamily="34" charset="0"/>
                <a:cs typeface="TH SarabunIT๙" panose="020B0500040200020003" pitchFamily="34" charset="-34"/>
              </a:rPr>
              <a:t>                </a:t>
            </a:r>
            <a:r>
              <a:rPr lang="th-TH" sz="2400" kern="1200" dirty="0">
                <a:solidFill>
                  <a:srgbClr val="000000"/>
                </a:solidFill>
                <a:effectLst/>
                <a:ea typeface="DengXian" panose="02010600030101010101" pitchFamily="2" charset="-122"/>
                <a:cs typeface="TH SarabunIT๙" panose="020B0500040200020003" pitchFamily="34" charset="-34"/>
              </a:rPr>
              <a:t>วันที่ 11 ก.พ. 67 เวลา 14.00 น. อำนวยการโดย พ.ต.อ.รณ</a:t>
            </a:r>
            <a:r>
              <a:rPr lang="th-TH" sz="2400" kern="1200" dirty="0" err="1">
                <a:solidFill>
                  <a:srgbClr val="000000"/>
                </a:solidFill>
                <a:effectLst/>
                <a:ea typeface="DengXian" panose="02010600030101010101" pitchFamily="2" charset="-122"/>
                <a:cs typeface="TH SarabunIT๙" panose="020B0500040200020003" pitchFamily="34" charset="-34"/>
              </a:rPr>
              <a:t>ภัฎ</a:t>
            </a:r>
            <a:r>
              <a:rPr lang="th-TH" sz="2400" kern="1200" dirty="0">
                <a:solidFill>
                  <a:srgbClr val="000000"/>
                </a:solidFill>
                <a:effectLst/>
                <a:ea typeface="DengXian" panose="02010600030101010101" pitchFamily="2" charset="-122"/>
                <a:cs typeface="TH SarabunIT๙" panose="020B0500040200020003" pitchFamily="34" charset="-34"/>
              </a:rPr>
              <a:t>  ทับทิมธงไชย ผกก.สภ.บางใหญ่ พ.ต.ท.ธนเดช  ทีนาคะ รอง ผกก.ป.สภ.บางใหญ่ ปฏิบัติโดย พ.ต.ต.สุวิทย์  ชะเอมโอ</a:t>
            </a:r>
            <a:r>
              <a:rPr lang="th-TH" sz="2400" kern="1200" dirty="0" err="1">
                <a:solidFill>
                  <a:srgbClr val="000000"/>
                </a:solidFill>
                <a:effectLst/>
                <a:ea typeface="DengXian" panose="02010600030101010101" pitchFamily="2" charset="-122"/>
                <a:cs typeface="TH SarabunIT๙" panose="020B0500040200020003" pitchFamily="34" charset="-34"/>
              </a:rPr>
              <a:t>ษฐ</a:t>
            </a:r>
            <a:r>
              <a:rPr lang="th-TH" sz="2400" kern="1200" dirty="0">
                <a:solidFill>
                  <a:srgbClr val="000000"/>
                </a:solidFill>
                <a:effectLst/>
                <a:ea typeface="DengXian" panose="02010600030101010101" pitchFamily="2" charset="-122"/>
                <a:cs typeface="TH SarabunIT๙" panose="020B0500040200020003" pitchFamily="34" charset="-34"/>
              </a:rPr>
              <a:t> สว.อก.สภ.บางใหญ่ พร้อมด้วยข้าราชการตำรวจ และ ประชาชนจิตอาสาจำนวน 20 นาย ร่วมกันจัดกิจกรรมจิตอาสา</a:t>
            </a:r>
            <a:r>
              <a:rPr lang="th-TH" sz="2400" kern="1200" dirty="0" err="1">
                <a:solidFill>
                  <a:srgbClr val="000000"/>
                </a:solidFill>
                <a:effectLst/>
                <a:ea typeface="DengXian" panose="02010600030101010101" pitchFamily="2" charset="-122"/>
                <a:cs typeface="TH SarabunIT๙" panose="020B0500040200020003" pitchFamily="34" charset="-34"/>
              </a:rPr>
              <a:t>ฯพัฒ</a:t>
            </a:r>
            <a:r>
              <a:rPr lang="th-TH" sz="2400" kern="1200" dirty="0">
                <a:solidFill>
                  <a:srgbClr val="000000"/>
                </a:solidFill>
                <a:effectLst/>
                <a:ea typeface="DengXian" panose="02010600030101010101" pitchFamily="2" charset="-122"/>
                <a:cs typeface="TH SarabunIT๙" panose="020B0500040200020003" pitchFamily="34" charset="-34"/>
              </a:rPr>
              <a:t>นาปรับปรุงภูมิทัศน์ เก็บกวาดขยะมูลฝอย  บริเวณ วัดคงคา ต.บางม่วง อ.บางใหญ่ จ.นนทบุรี เนื่องในวันมาฆบูชา 12 ก.พ. 68</a:t>
            </a:r>
            <a:endParaRPr lang="en-US" sz="2400" dirty="0"/>
          </a:p>
        </p:txBody>
      </p:sp>
      <p:pic>
        <p:nvPicPr>
          <p:cNvPr id="4" name="รูปภาพ 3">
            <a:extLst>
              <a:ext uri="{FF2B5EF4-FFF2-40B4-BE49-F238E27FC236}">
                <a16:creationId xmlns:a16="http://schemas.microsoft.com/office/drawing/2014/main" id="{767C4C1F-CFE9-D7F8-26A3-8BFA0D127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30577"/>
            <a:ext cx="5167887" cy="3876880"/>
          </a:xfrm>
          <a:prstGeom prst="rect">
            <a:avLst/>
          </a:prstGeom>
        </p:spPr>
      </p:pic>
      <p:pic>
        <p:nvPicPr>
          <p:cNvPr id="5" name="รูปภาพ 4">
            <a:extLst>
              <a:ext uri="{FF2B5EF4-FFF2-40B4-BE49-F238E27FC236}">
                <a16:creationId xmlns:a16="http://schemas.microsoft.com/office/drawing/2014/main" id="{7A15C964-9733-EFBE-F6AC-C06121A56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30577"/>
            <a:ext cx="5196840" cy="3898265"/>
          </a:xfrm>
          <a:prstGeom prst="rect">
            <a:avLst/>
          </a:prstGeom>
        </p:spPr>
      </p:pic>
    </p:spTree>
    <p:extLst>
      <p:ext uri="{BB962C8B-B14F-4D97-AF65-F5344CB8AC3E}">
        <p14:creationId xmlns:p14="http://schemas.microsoft.com/office/powerpoint/2010/main" val="202766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558F21E-ADE9-44A6-4A36-2B1FE07072C1}"/>
              </a:ext>
            </a:extLst>
          </p:cNvPr>
          <p:cNvSpPr>
            <a:spLocks noGrp="1"/>
          </p:cNvSpPr>
          <p:nvPr>
            <p:ph type="title"/>
          </p:nvPr>
        </p:nvSpPr>
        <p:spPr>
          <a:xfrm>
            <a:off x="838200" y="294967"/>
            <a:ext cx="10515600" cy="2399071"/>
          </a:xfrm>
          <a:solidFill>
            <a:schemeClr val="accent4">
              <a:lumMod val="20000"/>
              <a:lumOff val="80000"/>
            </a:schemeClr>
          </a:solidFill>
        </p:spPr>
        <p:txBody>
          <a:bodyPr>
            <a:noAutofit/>
          </a:bodyPr>
          <a:lstStyle/>
          <a:p>
            <a:r>
              <a:rPr lang="th-TH" sz="2400" b="1" dirty="0">
                <a:effectLst/>
                <a:latin typeface="Times New Roman" panose="02020603050405020304" pitchFamily="18" charset="0"/>
                <a:ea typeface="Times New Roman" panose="02020603050405020304" pitchFamily="18" charset="0"/>
                <a:cs typeface="TH SarabunIT๙" panose="020B0500040200020003" pitchFamily="34" charset="-34"/>
              </a:rPr>
              <a:t>สถานที่ทำกิจกรรม</a:t>
            </a:r>
            <a:r>
              <a:rPr lang="th-TH" sz="2400" kern="1200" dirty="0">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  ณ  บริเวณ วัดไผ่เหลือง ต.บางม่วง อ.บางใหญ่ จ.นนทบุรี</a:t>
            </a:r>
            <a:br>
              <a:rPr lang="en-US" sz="2400" dirty="0">
                <a:effectLst/>
                <a:latin typeface="Times New Roman" panose="02020603050405020304" pitchFamily="18" charset="0"/>
                <a:ea typeface="Times New Roman" panose="02020603050405020304" pitchFamily="18" charset="0"/>
              </a:rPr>
            </a:br>
            <a:r>
              <a:rPr lang="th-TH" sz="2400" b="1" dirty="0">
                <a:effectLst/>
                <a:latin typeface="Times New Roman" panose="02020603050405020304" pitchFamily="18" charset="0"/>
                <a:ea typeface="Times New Roman" panose="02020603050405020304" pitchFamily="18" charset="0"/>
                <a:cs typeface="TH SarabunIT๙" panose="020B0500040200020003" pitchFamily="34" charset="-34"/>
              </a:rPr>
              <a:t>รายละเอียดกิจกรรม</a:t>
            </a:r>
            <a:br>
              <a:rPr lang="en-US" sz="2400" dirty="0">
                <a:effectLst/>
                <a:latin typeface="Times New Roman" panose="02020603050405020304" pitchFamily="18" charset="0"/>
                <a:ea typeface="Times New Roman" panose="02020603050405020304" pitchFamily="18" charset="0"/>
              </a:rPr>
            </a:br>
            <a:r>
              <a:rPr lang="th-TH" sz="2400" dirty="0">
                <a:effectLst/>
                <a:latin typeface="Times New Roman" panose="02020603050405020304" pitchFamily="18" charset="0"/>
                <a:ea typeface="Times New Roman" panose="02020603050405020304" pitchFamily="18" charset="0"/>
                <a:cs typeface="TH SarabunIT๙" panose="020B0500040200020003" pitchFamily="34" charset="-34"/>
              </a:rPr>
              <a:t>                </a:t>
            </a:r>
            <a:r>
              <a:rPr lang="th-TH" sz="2400" kern="1200" dirty="0">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 วันที่ 18 ก.พ. 67 เวลา 14.00 น. อำนวยการโดย พ.ต.อ.รณ</a:t>
            </a:r>
            <a:r>
              <a:rPr lang="th-TH" sz="2400" kern="1200" dirty="0" err="1">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ภัฎ</a:t>
            </a:r>
            <a:r>
              <a:rPr lang="th-TH" sz="2400" kern="1200" dirty="0">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  ทับทิมธงไชย ผกก.สภ.บางใหญ่ พ.ต.ท.ธนเดช  ทีนาคะ รอง ผกก.ป.สภ.บางใหญ่ ปฏิบัติโดย พ.ต.ต.สุวิทย์  ชะเอมโอ</a:t>
            </a:r>
            <a:r>
              <a:rPr lang="th-TH" sz="2400" kern="1200" dirty="0" err="1">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ษฐ</a:t>
            </a:r>
            <a:r>
              <a:rPr lang="th-TH" sz="2400" kern="1200" dirty="0">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 สว.อก.สภ.บางใหญ่ พร้อมด้วยข้าราชการตำรวจ และ ประชาชนจิตอาสารวม 20 นาย ร่วมกันจัดกิจกรรมจิตอาสาฯ พัฒนาปรับปรุงภูมิทัศน์ เก็บกวาดขยะมูลฝอย  บริเวณ วัดไผ่เหลือง ต.บางม่วง อ.บางใหญ่ จ.นนทบุรี</a:t>
            </a:r>
            <a:br>
              <a:rPr lang="en-US" sz="2400" dirty="0">
                <a:effectLst/>
                <a:latin typeface="Times New Roman" panose="02020603050405020304" pitchFamily="18" charset="0"/>
                <a:ea typeface="Times New Roman" panose="02020603050405020304" pitchFamily="18" charset="0"/>
              </a:rPr>
            </a:br>
            <a:endParaRPr lang="en-US" sz="2400" dirty="0"/>
          </a:p>
        </p:txBody>
      </p:sp>
      <p:pic>
        <p:nvPicPr>
          <p:cNvPr id="4" name="รูปภาพ 3">
            <a:extLst>
              <a:ext uri="{FF2B5EF4-FFF2-40B4-BE49-F238E27FC236}">
                <a16:creationId xmlns:a16="http://schemas.microsoft.com/office/drawing/2014/main" id="{135B8094-E1F5-ACC9-DC99-7B46F3B6F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812" y="3091724"/>
            <a:ext cx="4227228" cy="3171426"/>
          </a:xfrm>
          <a:prstGeom prst="rect">
            <a:avLst/>
          </a:prstGeom>
        </p:spPr>
      </p:pic>
      <p:pic>
        <p:nvPicPr>
          <p:cNvPr id="5" name="รูปภาพ 4">
            <a:extLst>
              <a:ext uri="{FF2B5EF4-FFF2-40B4-BE49-F238E27FC236}">
                <a16:creationId xmlns:a16="http://schemas.microsoft.com/office/drawing/2014/main" id="{EC7CCE23-B6DD-3AC5-5B48-97519CD00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453" y="3091724"/>
            <a:ext cx="4227735" cy="3171425"/>
          </a:xfrm>
          <a:prstGeom prst="rect">
            <a:avLst/>
          </a:prstGeom>
        </p:spPr>
      </p:pic>
    </p:spTree>
    <p:extLst>
      <p:ext uri="{BB962C8B-B14F-4D97-AF65-F5344CB8AC3E}">
        <p14:creationId xmlns:p14="http://schemas.microsoft.com/office/powerpoint/2010/main" val="1156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3121DB52-50B9-294F-AF23-04E021AF6E92}"/>
              </a:ext>
            </a:extLst>
          </p:cNvPr>
          <p:cNvSpPr txBox="1"/>
          <p:nvPr/>
        </p:nvSpPr>
        <p:spPr>
          <a:xfrm>
            <a:off x="196645" y="355286"/>
            <a:ext cx="11798710" cy="5283947"/>
          </a:xfrm>
          <a:prstGeom prst="rect">
            <a:avLst/>
          </a:prstGeom>
          <a:solidFill>
            <a:schemeClr val="accent4">
              <a:lumMod val="20000"/>
              <a:lumOff val="80000"/>
            </a:schemeClr>
          </a:solidFill>
        </p:spPr>
        <p:txBody>
          <a:bodyPr wrap="square">
            <a:spAutoFit/>
          </a:bodyPr>
          <a:lstStyle/>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วันที่ 25 กุมภาพันธ์ 2568 เวลาประมาณ 00.00 น. เจ้าพนักงานตำรวจภายใต้การอำนวยการสั่งการของ พ.ต.อ.รณ</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ภัฎ</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ทับทิมธงไชย ผกก.สภ.บางใหญ่ พ.ต.ท.กรณรงค์ ศุภ</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นั</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นทนานนท์ รอง ผกก.สส.สภ.บางใหญ่ นำการปฏิบัติโดย พ.ต.ท.พายุ นิล</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ละออ</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สว.สส.สภ.บางใหญ่ ร.ต.อ.ภักดี รักวง</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ค์</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รอง สว.สส.สภ.บางใหญ่ ร.ต.ต.วีระพน</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ธ์</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เสนสอน รอง สว.สส.สภ.บางใหญ่ ด.ต.สมศักดิ์ ฤทธิสาร จ.ส.ต.ภูมิพิพัฒน์ </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พิ</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ลาภ จ.ส.ต.นครินทร์ ปาละวงศ์ จ.ส.ต.ศุภกร เที่ยงธรรม จ.ส.ต.เลิศลักษณ์ บัวโพธิ์ ส.ต.อ.พิษณุ บุญเชิด ส.ต.ท.ธนา</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ฐิต</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ประทุมมา ส.ต.ท.กรกฎ มูลสาร ส.ต.ต.ณัฐปคัล</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ภ์</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หมะโดด</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ร่วมกับเจ้าพนักงานตำรวจงานป้องกันปราบปราม (ชุดไล่ล่า)</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 ได้ร่วมกันจับกุมตัว นายวรวุฒิ หรือเอาะ ขำห่วง อายุ 21 ปี (1-1203-00142-83-5) บ้านเลขที่ 39 ม.2 ต.บางม่วง อ.บางใหญ่ จ.นนทบุรี</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 พร้อมด้วยของกลาง "รถจักรยานยนต์ ยี่ห้อ ฮอนด้า รุ่น เวฟ 125ไอ สีแดง-ดำ หมายเลขทะเบียน 2</a:t>
            </a:r>
            <a:r>
              <a:rPr lang="th-TH" sz="2000" kern="100" dirty="0" err="1">
                <a:effectLst/>
                <a:latin typeface="Calibri" panose="020F0502020204030204" pitchFamily="34" charset="0"/>
                <a:ea typeface="Calibri" panose="020F0502020204030204" pitchFamily="34" charset="0"/>
                <a:cs typeface="TH SarabunIT๙" panose="020B0500040200020003" pitchFamily="34" charset="-34"/>
              </a:rPr>
              <a:t>ขฌ</a:t>
            </a: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- 1873 กทม."</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 โดยกล่าวหาว่า "ลักทรัพย์ในเวลากลางคืนหรือรับของโจร"</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kern="100" dirty="0">
                <a:effectLst/>
                <a:latin typeface="TH SarabunIT๙" panose="020B0500040200020003" pitchFamily="34" charset="-34"/>
                <a:ea typeface="Calibri" panose="020F0502020204030204" pitchFamily="34" charset="0"/>
                <a:cs typeface="Cordia New" panose="020B0304020202020204" pitchFamily="34" charset="-34"/>
              </a:rPr>
              <a:t> </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th-TH" sz="2000" kern="100" dirty="0">
                <a:effectLst/>
                <a:latin typeface="Calibri" panose="020F0502020204030204" pitchFamily="34" charset="0"/>
                <a:ea typeface="Calibri" panose="020F0502020204030204" pitchFamily="34" charset="0"/>
                <a:cs typeface="TH SarabunIT๙" panose="020B0500040200020003" pitchFamily="34" charset="-34"/>
              </a:rPr>
              <a:t> - สถานที่จับกุม ริมทางสาธารณะหน้าร้านก๋วยเตี๋ยวนำชัย สายเมน ขาออก ม.6 ต.เสาธงหิน อ.บางใหญ่ จ.นนทบุรี</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รูปภาพ 5">
            <a:extLst>
              <a:ext uri="{FF2B5EF4-FFF2-40B4-BE49-F238E27FC236}">
                <a16:creationId xmlns:a16="http://schemas.microsoft.com/office/drawing/2014/main" id="{20D303E1-16E2-06FA-AA3D-369E9ED32B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377" y="3231475"/>
            <a:ext cx="1924398" cy="2735786"/>
          </a:xfrm>
          <a:prstGeom prst="rect">
            <a:avLst/>
          </a:prstGeom>
          <a:noFill/>
          <a:ln>
            <a:noFill/>
          </a:ln>
        </p:spPr>
      </p:pic>
    </p:spTree>
    <p:extLst>
      <p:ext uri="{BB962C8B-B14F-4D97-AF65-F5344CB8AC3E}">
        <p14:creationId xmlns:p14="http://schemas.microsoft.com/office/powerpoint/2010/main" val="382327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143018C-6439-A683-9E10-D233BA00CCF5}"/>
              </a:ext>
            </a:extLst>
          </p:cNvPr>
          <p:cNvSpPr>
            <a:spLocks noGrp="1"/>
          </p:cNvSpPr>
          <p:nvPr>
            <p:ph type="ctrTitle"/>
          </p:nvPr>
        </p:nvSpPr>
        <p:spPr>
          <a:xfrm>
            <a:off x="1524000" y="294968"/>
            <a:ext cx="9144000" cy="983226"/>
          </a:xfrm>
          <a:solidFill>
            <a:schemeClr val="accent4">
              <a:lumMod val="20000"/>
              <a:lumOff val="80000"/>
            </a:schemeClr>
          </a:solidFill>
        </p:spPr>
        <p:txBody>
          <a:bodyPr>
            <a:normAutofit/>
          </a:bodyPr>
          <a:lstStyle/>
          <a:p>
            <a:r>
              <a:rPr lang="th-TH" sz="5400" dirty="0"/>
              <a:t>งานป้องกันปราบปราม</a:t>
            </a:r>
            <a:endParaRPr lang="en-US" sz="5400" dirty="0"/>
          </a:p>
        </p:txBody>
      </p:sp>
      <p:sp>
        <p:nvSpPr>
          <p:cNvPr id="5" name="กล่องข้อความ 4">
            <a:extLst>
              <a:ext uri="{FF2B5EF4-FFF2-40B4-BE49-F238E27FC236}">
                <a16:creationId xmlns:a16="http://schemas.microsoft.com/office/drawing/2014/main" id="{DC5D2304-CFC5-93EA-6600-17C2F17D31CB}"/>
              </a:ext>
            </a:extLst>
          </p:cNvPr>
          <p:cNvSpPr txBox="1"/>
          <p:nvPr/>
        </p:nvSpPr>
        <p:spPr>
          <a:xfrm>
            <a:off x="1523999" y="1558035"/>
            <a:ext cx="9144001" cy="1365054"/>
          </a:xfrm>
          <a:prstGeom prst="rect">
            <a:avLst/>
          </a:prstGeom>
          <a:solidFill>
            <a:schemeClr val="accent4">
              <a:lumMod val="20000"/>
              <a:lumOff val="80000"/>
            </a:schemeClr>
          </a:solidFill>
        </p:spPr>
        <p:txBody>
          <a:bodyPr wrap="square">
            <a:spAutoFit/>
          </a:bodyPr>
          <a:lstStyle/>
          <a:p>
            <a:pPr>
              <a:lnSpc>
                <a:spcPct val="107000"/>
              </a:lnSpc>
              <a:spcAft>
                <a:spcPts val="800"/>
              </a:spcAft>
              <a:buNone/>
            </a:pPr>
            <a:r>
              <a:rPr lang="th-TH" sz="2400" dirty="0">
                <a:effectLst/>
                <a:latin typeface="Calibri" panose="020F0502020204030204" pitchFamily="34" charset="0"/>
                <a:ea typeface="Calibri" panose="020F0502020204030204" pitchFamily="34" charset="0"/>
                <a:cs typeface="TH SarabunIT๙" panose="020B0500040200020003" pitchFamily="34" charset="-34"/>
              </a:rPr>
              <a:t>ช่วงวันที่ </a:t>
            </a:r>
            <a:r>
              <a:rPr lang="en-US" sz="2400" dirty="0">
                <a:effectLst/>
                <a:latin typeface="TH SarabunIT๙" panose="020B0500040200020003" pitchFamily="34" charset="-34"/>
                <a:ea typeface="Calibri" panose="020F0502020204030204" pitchFamily="34" charset="0"/>
                <a:cs typeface="Cordia New" panose="020B0304020202020204" pitchFamily="34" charset="-34"/>
              </a:rPr>
              <a:t>1 </a:t>
            </a:r>
            <a:r>
              <a:rPr lang="th-TH" sz="2400" dirty="0">
                <a:effectLst/>
                <a:latin typeface="TH SarabunIT๙" panose="020B0500040200020003" pitchFamily="34" charset="-34"/>
                <a:ea typeface="Calibri" panose="020F0502020204030204" pitchFamily="34" charset="0"/>
                <a:cs typeface="Cordia New" panose="020B0304020202020204" pitchFamily="34" charset="-34"/>
              </a:rPr>
              <a:t>ก.พ. 68 ถึง 28 ก.พ.. 68 ร้อยเวร 2-0 สายตรวจรถจักรยานยนต์ได้มีการออกตรวจ</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th-TH" sz="2400" dirty="0">
                <a:effectLst/>
                <a:latin typeface="Calibri" panose="020F0502020204030204" pitchFamily="34" charset="0"/>
                <a:ea typeface="Calibri" panose="020F0502020204030204" pitchFamily="34" charset="0"/>
                <a:cs typeface="TH SarabunIT๙" panose="020B0500040200020003" pitchFamily="34" charset="-34"/>
              </a:rPr>
              <a:t>จุดเสี่ยง จุดล่อแหลม ร้านสะดวกซื้อในพื้นที่เพื่อป้องกันเหตุสร้างความอุ่นใจ และรักษาความปลอดภัยให้แก่ประชาชน </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รูปภาพ 5">
            <a:extLst>
              <a:ext uri="{FF2B5EF4-FFF2-40B4-BE49-F238E27FC236}">
                <a16:creationId xmlns:a16="http://schemas.microsoft.com/office/drawing/2014/main" id="{2341D525-3829-C745-4FD5-3895E465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094" y="3202930"/>
            <a:ext cx="2797810" cy="2797810"/>
          </a:xfrm>
          <a:prstGeom prst="rect">
            <a:avLst/>
          </a:prstGeom>
        </p:spPr>
      </p:pic>
      <p:pic>
        <p:nvPicPr>
          <p:cNvPr id="7" name="รูปภาพ 6">
            <a:extLst>
              <a:ext uri="{FF2B5EF4-FFF2-40B4-BE49-F238E27FC236}">
                <a16:creationId xmlns:a16="http://schemas.microsoft.com/office/drawing/2014/main" id="{58400462-9293-F69A-3621-DBB1C1ACE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904" y="3202930"/>
            <a:ext cx="2914650" cy="2797810"/>
          </a:xfrm>
          <a:prstGeom prst="rect">
            <a:avLst/>
          </a:prstGeom>
        </p:spPr>
      </p:pic>
      <p:pic>
        <p:nvPicPr>
          <p:cNvPr id="8" name="รูปภาพ 7">
            <a:extLst>
              <a:ext uri="{FF2B5EF4-FFF2-40B4-BE49-F238E27FC236}">
                <a16:creationId xmlns:a16="http://schemas.microsoft.com/office/drawing/2014/main" id="{13B720F9-B493-1170-E9F3-000C49BA1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7554" y="3202930"/>
            <a:ext cx="2797810" cy="2797810"/>
          </a:xfrm>
          <a:prstGeom prst="rect">
            <a:avLst/>
          </a:prstGeom>
        </p:spPr>
      </p:pic>
      <p:pic>
        <p:nvPicPr>
          <p:cNvPr id="9" name="รูปภาพ 8">
            <a:extLst>
              <a:ext uri="{FF2B5EF4-FFF2-40B4-BE49-F238E27FC236}">
                <a16:creationId xmlns:a16="http://schemas.microsoft.com/office/drawing/2014/main" id="{21064D16-445C-081C-A8CC-3AAA15EA8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9164" y="3202931"/>
            <a:ext cx="2883094" cy="2759710"/>
          </a:xfrm>
          <a:prstGeom prst="rect">
            <a:avLst/>
          </a:prstGeom>
        </p:spPr>
      </p:pic>
    </p:spTree>
    <p:extLst>
      <p:ext uri="{BB962C8B-B14F-4D97-AF65-F5344CB8AC3E}">
        <p14:creationId xmlns:p14="http://schemas.microsoft.com/office/powerpoint/2010/main" val="265316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CABBD58-5FFE-92A1-8D9F-F67A02353E66}"/>
              </a:ext>
            </a:extLst>
          </p:cNvPr>
          <p:cNvSpPr>
            <a:spLocks noGrp="1"/>
          </p:cNvSpPr>
          <p:nvPr>
            <p:ph type="title"/>
          </p:nvPr>
        </p:nvSpPr>
        <p:spPr>
          <a:xfrm>
            <a:off x="838200" y="432619"/>
            <a:ext cx="10515600" cy="1573162"/>
          </a:xfrm>
          <a:solidFill>
            <a:schemeClr val="accent4">
              <a:lumMod val="20000"/>
              <a:lumOff val="80000"/>
            </a:schemeClr>
          </a:solidFill>
        </p:spPr>
        <p:txBody>
          <a:bodyPr>
            <a:noAutofit/>
          </a:bodyPr>
          <a:lstStyle/>
          <a:p>
            <a:pPr>
              <a:lnSpc>
                <a:spcPct val="107000"/>
              </a:lnSpc>
              <a:spcAft>
                <a:spcPts val="800"/>
              </a:spcAft>
            </a:pPr>
            <a:r>
              <a:rPr lang="th-TH" sz="2800" dirty="0">
                <a:effectLst/>
                <a:latin typeface="Calibri" panose="020F0502020204030204" pitchFamily="34" charset="0"/>
                <a:ea typeface="Calibri" panose="020F0502020204030204" pitchFamily="34" charset="0"/>
                <a:cs typeface="TH SarabunIT๙" panose="020B0500040200020003" pitchFamily="34" charset="-34"/>
              </a:rPr>
              <a:t>ช่วงวันที่ </a:t>
            </a:r>
            <a:r>
              <a:rPr lang="en-US" sz="2800" dirty="0">
                <a:effectLst/>
                <a:latin typeface="TH SarabunIT๙" panose="020B0500040200020003" pitchFamily="34" charset="-34"/>
                <a:ea typeface="Calibri" panose="020F0502020204030204" pitchFamily="34" charset="0"/>
                <a:cs typeface="Cordia New" panose="020B0304020202020204" pitchFamily="34" charset="-34"/>
              </a:rPr>
              <a:t>1 </a:t>
            </a:r>
            <a:r>
              <a:rPr lang="th-TH" sz="2800" dirty="0">
                <a:effectLst/>
                <a:latin typeface="TH SarabunIT๙" panose="020B0500040200020003" pitchFamily="34" charset="-34"/>
                <a:ea typeface="Calibri" panose="020F0502020204030204" pitchFamily="34" charset="0"/>
                <a:cs typeface="Cordia New" panose="020B0304020202020204" pitchFamily="34" charset="-34"/>
              </a:rPr>
              <a:t>ก.พ. 68 ถึง 28 ก.พ.. 68 ร้อยเวร 2-0 สายตรวจรถจักรยานยนต์ได้มีการออกตรวจ</a:t>
            </a:r>
            <a:br>
              <a:rPr lang="en-US" sz="2800" dirty="0">
                <a:effectLst/>
                <a:latin typeface="Calibri" panose="020F0502020204030204" pitchFamily="34" charset="0"/>
                <a:ea typeface="Calibri" panose="020F0502020204030204" pitchFamily="34" charset="0"/>
                <a:cs typeface="Cordia New" panose="020B0304020202020204" pitchFamily="34" charset="-34"/>
              </a:rPr>
            </a:br>
            <a:r>
              <a:rPr lang="th-TH" sz="2800" dirty="0">
                <a:effectLst/>
                <a:latin typeface="Calibri" panose="020F0502020204030204" pitchFamily="34" charset="0"/>
                <a:ea typeface="Calibri" panose="020F0502020204030204" pitchFamily="34" charset="0"/>
                <a:cs typeface="TH SarabunIT๙" panose="020B0500040200020003" pitchFamily="34" charset="-34"/>
              </a:rPr>
              <a:t>จุดเสี่ยง จุดล่อแหลม ร้านสะดวกซื้อในพื้นที่เพื่อป้องกันเหตุสร้างความอุ่นใจ และรักษาความปลอดภัยให้แก่ประชาชน </a:t>
            </a:r>
            <a:endParaRPr lang="en-US" sz="2800" dirty="0"/>
          </a:p>
        </p:txBody>
      </p:sp>
      <p:pic>
        <p:nvPicPr>
          <p:cNvPr id="4" name="รูปภาพ 3">
            <a:extLst>
              <a:ext uri="{FF2B5EF4-FFF2-40B4-BE49-F238E27FC236}">
                <a16:creationId xmlns:a16="http://schemas.microsoft.com/office/drawing/2014/main" id="{2345439C-C89E-AE92-4E6A-D33C2110C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1712" y="2672285"/>
            <a:ext cx="2950210" cy="2950210"/>
          </a:xfrm>
          <a:prstGeom prst="rect">
            <a:avLst/>
          </a:prstGeom>
        </p:spPr>
      </p:pic>
      <p:pic>
        <p:nvPicPr>
          <p:cNvPr id="5" name="รูปภาพ 4">
            <a:extLst>
              <a:ext uri="{FF2B5EF4-FFF2-40B4-BE49-F238E27FC236}">
                <a16:creationId xmlns:a16="http://schemas.microsoft.com/office/drawing/2014/main" id="{388B1BCE-45E3-EEE3-0247-1329D2764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83" y="2672285"/>
            <a:ext cx="2723515" cy="2948940"/>
          </a:xfrm>
          <a:prstGeom prst="rect">
            <a:avLst/>
          </a:prstGeom>
        </p:spPr>
      </p:pic>
      <p:pic>
        <p:nvPicPr>
          <p:cNvPr id="6" name="รูปภาพ 5">
            <a:extLst>
              <a:ext uri="{FF2B5EF4-FFF2-40B4-BE49-F238E27FC236}">
                <a16:creationId xmlns:a16="http://schemas.microsoft.com/office/drawing/2014/main" id="{34CA784D-ECCE-75AF-AB85-5D56934A4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7387" y="2687525"/>
            <a:ext cx="2762250" cy="2933700"/>
          </a:xfrm>
          <a:prstGeom prst="rect">
            <a:avLst/>
          </a:prstGeom>
        </p:spPr>
      </p:pic>
      <p:pic>
        <p:nvPicPr>
          <p:cNvPr id="7" name="รูปภาพ 6">
            <a:extLst>
              <a:ext uri="{FF2B5EF4-FFF2-40B4-BE49-F238E27FC236}">
                <a16:creationId xmlns:a16="http://schemas.microsoft.com/office/drawing/2014/main" id="{285D9F5C-F960-AA17-2A93-8D4ECC57F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5103" y="2681175"/>
            <a:ext cx="2931160" cy="2931160"/>
          </a:xfrm>
          <a:prstGeom prst="rect">
            <a:avLst/>
          </a:prstGeom>
        </p:spPr>
      </p:pic>
    </p:spTree>
    <p:extLst>
      <p:ext uri="{BB962C8B-B14F-4D97-AF65-F5344CB8AC3E}">
        <p14:creationId xmlns:p14="http://schemas.microsoft.com/office/powerpoint/2010/main" val="114601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FFBC403-99DF-CEA3-5E4F-3897F6BB1C08}"/>
              </a:ext>
            </a:extLst>
          </p:cNvPr>
          <p:cNvSpPr>
            <a:spLocks noGrp="1"/>
          </p:cNvSpPr>
          <p:nvPr>
            <p:ph type="title"/>
          </p:nvPr>
        </p:nvSpPr>
        <p:spPr>
          <a:xfrm>
            <a:off x="838200" y="365125"/>
            <a:ext cx="10515600" cy="991727"/>
          </a:xfrm>
          <a:solidFill>
            <a:schemeClr val="accent4">
              <a:lumMod val="20000"/>
              <a:lumOff val="80000"/>
            </a:schemeClr>
          </a:solidFill>
        </p:spPr>
        <p:txBody>
          <a:bodyPr/>
          <a:lstStyle/>
          <a:p>
            <a:pPr algn="ctr"/>
            <a:r>
              <a:rPr lang="th-TH" dirty="0"/>
              <a:t>งานสอบสวน</a:t>
            </a:r>
            <a:endParaRPr lang="en-US" dirty="0"/>
          </a:p>
        </p:txBody>
      </p:sp>
      <p:pic>
        <p:nvPicPr>
          <p:cNvPr id="10" name="รูปภาพ 9" descr="รูปภาพประกอบด้วย เสื้อผ้า, คน, ใบหน้าของมนุษย์, ผนัง&#10;&#10;เนื้อหาที่สร้างโดย AI อาจไม่ถูกต้อง">
            <a:extLst>
              <a:ext uri="{FF2B5EF4-FFF2-40B4-BE49-F238E27FC236}">
                <a16:creationId xmlns:a16="http://schemas.microsoft.com/office/drawing/2014/main" id="{25E22C15-4AC2-8495-D92E-7CF21CB09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31" y="1866830"/>
            <a:ext cx="4659459" cy="3495383"/>
          </a:xfrm>
          <a:prstGeom prst="rect">
            <a:avLst/>
          </a:prstGeom>
          <a:solidFill>
            <a:schemeClr val="accent4">
              <a:lumMod val="20000"/>
              <a:lumOff val="80000"/>
            </a:schemeClr>
          </a:solidFill>
        </p:spPr>
      </p:pic>
      <p:sp>
        <p:nvSpPr>
          <p:cNvPr id="11" name="สี่เหลี่ยมผืนผ้า 10">
            <a:extLst>
              <a:ext uri="{FF2B5EF4-FFF2-40B4-BE49-F238E27FC236}">
                <a16:creationId xmlns:a16="http://schemas.microsoft.com/office/drawing/2014/main" id="{4223E3F3-D425-06CD-2F8B-65F0994A8625}"/>
              </a:ext>
            </a:extLst>
          </p:cNvPr>
          <p:cNvSpPr/>
          <p:nvPr/>
        </p:nvSpPr>
        <p:spPr>
          <a:xfrm>
            <a:off x="6577669" y="1866830"/>
            <a:ext cx="3756156" cy="923330"/>
          </a:xfrm>
          <a:prstGeom prst="rect">
            <a:avLst/>
          </a:prstGeom>
          <a:solidFill>
            <a:schemeClr val="accent4">
              <a:lumMod val="20000"/>
              <a:lumOff val="80000"/>
            </a:schemeClr>
          </a:solidFill>
        </p:spPr>
        <p:txBody>
          <a:bodyPr wrap="none" lIns="91440" tIns="45720" rIns="91440" bIns="45720">
            <a:spAutoFit/>
          </a:bodyPr>
          <a:lstStyle/>
          <a:p>
            <a:pPr algn="ctr"/>
            <a:r>
              <a:rPr lang="th-TH"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วันที่ 4 ก.พ. 2568</a:t>
            </a:r>
          </a:p>
        </p:txBody>
      </p:sp>
      <p:sp>
        <p:nvSpPr>
          <p:cNvPr id="12" name="กล่องข้อความ 11">
            <a:extLst>
              <a:ext uri="{FF2B5EF4-FFF2-40B4-BE49-F238E27FC236}">
                <a16:creationId xmlns:a16="http://schemas.microsoft.com/office/drawing/2014/main" id="{992F3EFF-9B25-D268-58A7-8C0E07170E54}"/>
              </a:ext>
            </a:extLst>
          </p:cNvPr>
          <p:cNvSpPr txBox="1"/>
          <p:nvPr/>
        </p:nvSpPr>
        <p:spPr>
          <a:xfrm>
            <a:off x="648817" y="5525729"/>
            <a:ext cx="11059310" cy="830997"/>
          </a:xfrm>
          <a:prstGeom prst="rect">
            <a:avLst/>
          </a:prstGeom>
          <a:solidFill>
            <a:schemeClr val="accent4">
              <a:lumMod val="20000"/>
              <a:lumOff val="80000"/>
            </a:schemeClr>
          </a:solidFill>
        </p:spPr>
        <p:txBody>
          <a:bodyPr wrap="none" rtlCol="0">
            <a:spAutoFit/>
          </a:bodyPr>
          <a:lstStyle/>
          <a:p>
            <a:r>
              <a:rPr lang="th-TH" sz="2400" dirty="0"/>
              <a:t>วันที่ 4 ก.พ. 2568 เวลาประมาณ 14.45 น.  ประชาชนเก็บนาฬิกาข้อมือ ยี่ห้อ </a:t>
            </a:r>
            <a:r>
              <a:rPr lang="en-US" sz="2400" dirty="0"/>
              <a:t>Patek Philippe </a:t>
            </a:r>
            <a:r>
              <a:rPr lang="th-TH" sz="2400" dirty="0"/>
              <a:t>นำมาส่งมอบพนักงานสอบสวน</a:t>
            </a:r>
          </a:p>
          <a:p>
            <a:r>
              <a:rPr lang="th-TH" sz="2400" dirty="0"/>
              <a:t>ต่อมาพนักงานสอบสวนสามารถติดต่อเจ้าของและนำส่งมอบคืนเป็นที่เรียบร้อย</a:t>
            </a:r>
            <a:endParaRPr lang="en-US" sz="2400" dirty="0"/>
          </a:p>
        </p:txBody>
      </p:sp>
    </p:spTree>
    <p:extLst>
      <p:ext uri="{BB962C8B-B14F-4D97-AF65-F5344CB8AC3E}">
        <p14:creationId xmlns:p14="http://schemas.microsoft.com/office/powerpoint/2010/main" val="72829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61F6BDDF-150B-9F87-A4C8-E9A8D9D66920}"/>
              </a:ext>
            </a:extLst>
          </p:cNvPr>
          <p:cNvSpPr>
            <a:spLocks noGrp="1"/>
          </p:cNvSpPr>
          <p:nvPr>
            <p:ph type="title"/>
          </p:nvPr>
        </p:nvSpPr>
        <p:spPr>
          <a:xfrm>
            <a:off x="838200" y="365125"/>
            <a:ext cx="10515600" cy="1325563"/>
          </a:xfrm>
          <a:prstGeom prst="rect">
            <a:avLst/>
          </a:prstGeom>
          <a:solidFill>
            <a:schemeClr val="accent4">
              <a:lumMod val="20000"/>
              <a:lumOff val="80000"/>
            </a:schemeClr>
          </a:solidFill>
        </p:spPr>
        <p:txBody>
          <a:bodyPr wrap="square" lIns="91440" tIns="45720" rIns="91440" bIns="45720">
            <a:spAutoFit/>
          </a:bodyPr>
          <a:lstStyle/>
          <a:p>
            <a:pPr algn="ctr"/>
            <a:r>
              <a:rPr lang="th-TH"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วันที่ 26 ก.พ. 2568</a:t>
            </a:r>
          </a:p>
        </p:txBody>
      </p:sp>
      <p:sp>
        <p:nvSpPr>
          <p:cNvPr id="5" name="กล่องข้อความ 4">
            <a:extLst>
              <a:ext uri="{FF2B5EF4-FFF2-40B4-BE49-F238E27FC236}">
                <a16:creationId xmlns:a16="http://schemas.microsoft.com/office/drawing/2014/main" id="{9E752645-23FF-C90C-4158-DE5B349F9855}"/>
              </a:ext>
            </a:extLst>
          </p:cNvPr>
          <p:cNvSpPr txBox="1"/>
          <p:nvPr/>
        </p:nvSpPr>
        <p:spPr>
          <a:xfrm>
            <a:off x="838200" y="1913370"/>
            <a:ext cx="10515600" cy="523220"/>
          </a:xfrm>
          <a:prstGeom prst="rect">
            <a:avLst/>
          </a:prstGeom>
          <a:solidFill>
            <a:schemeClr val="accent4">
              <a:lumMod val="20000"/>
              <a:lumOff val="80000"/>
            </a:schemeClr>
          </a:solidFill>
        </p:spPr>
        <p:txBody>
          <a:bodyPr wrap="square" rtlCol="0">
            <a:spAutoFit/>
          </a:bodyPr>
          <a:lstStyle/>
          <a:p>
            <a:r>
              <a:rPr lang="th-TH" sz="2800" dirty="0"/>
              <a:t>วันที่ 26 ก.พ. 2568 เจ้าหน้าที่ประจำวัน ให้บริการประชาชน ลงประจำวันเป็นหลักฐาน โอนเงินผิดบัญชี</a:t>
            </a:r>
            <a:endParaRPr lang="en-US" sz="2800" dirty="0"/>
          </a:p>
        </p:txBody>
      </p:sp>
      <p:pic>
        <p:nvPicPr>
          <p:cNvPr id="6" name="รูปภาพ 5">
            <a:extLst>
              <a:ext uri="{FF2B5EF4-FFF2-40B4-BE49-F238E27FC236}">
                <a16:creationId xmlns:a16="http://schemas.microsoft.com/office/drawing/2014/main" id="{F3176A16-7605-3513-975F-23E6E6262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200" y="2659272"/>
            <a:ext cx="5212225" cy="3925081"/>
          </a:xfrm>
          <a:prstGeom prst="rect">
            <a:avLst/>
          </a:prstGeom>
        </p:spPr>
      </p:pic>
    </p:spTree>
    <p:extLst>
      <p:ext uri="{BB962C8B-B14F-4D97-AF65-F5344CB8AC3E}">
        <p14:creationId xmlns:p14="http://schemas.microsoft.com/office/powerpoint/2010/main" val="45025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D3ACBB8-A201-A180-7AC1-38DD69110365}"/>
              </a:ext>
            </a:extLst>
          </p:cNvPr>
          <p:cNvSpPr>
            <a:spLocks noGrp="1"/>
          </p:cNvSpPr>
          <p:nvPr>
            <p:ph type="title"/>
          </p:nvPr>
        </p:nvSpPr>
        <p:spPr>
          <a:xfrm>
            <a:off x="838200" y="365125"/>
            <a:ext cx="10515600" cy="696759"/>
          </a:xfrm>
          <a:solidFill>
            <a:schemeClr val="accent4">
              <a:lumMod val="20000"/>
              <a:lumOff val="80000"/>
            </a:schemeClr>
          </a:solidFill>
        </p:spPr>
        <p:txBody>
          <a:bodyPr>
            <a:normAutofit fontScale="90000"/>
          </a:bodyPr>
          <a:lstStyle/>
          <a:p>
            <a:pPr algn="ctr"/>
            <a:r>
              <a:rPr lang="th-TH" dirty="0"/>
              <a:t>งานจราจร</a:t>
            </a:r>
            <a:endParaRPr lang="en-US" dirty="0"/>
          </a:p>
        </p:txBody>
      </p:sp>
      <p:sp>
        <p:nvSpPr>
          <p:cNvPr id="5" name="กล่องข้อความ 4">
            <a:extLst>
              <a:ext uri="{FF2B5EF4-FFF2-40B4-BE49-F238E27FC236}">
                <a16:creationId xmlns:a16="http://schemas.microsoft.com/office/drawing/2014/main" id="{B8E28E26-EDE3-7D45-8B9A-03866ED4A70A}"/>
              </a:ext>
            </a:extLst>
          </p:cNvPr>
          <p:cNvSpPr txBox="1"/>
          <p:nvPr/>
        </p:nvSpPr>
        <p:spPr>
          <a:xfrm>
            <a:off x="838199" y="1061884"/>
            <a:ext cx="10515599" cy="2363147"/>
          </a:xfrm>
          <a:prstGeom prst="rect">
            <a:avLst/>
          </a:prstGeom>
          <a:solidFill>
            <a:schemeClr val="accent4">
              <a:lumMod val="20000"/>
              <a:lumOff val="80000"/>
            </a:schemeClr>
          </a:solidFill>
        </p:spPr>
        <p:txBody>
          <a:bodyPr wrap="square">
            <a:spAutoFit/>
          </a:bodyPr>
          <a:lstStyle/>
          <a:p>
            <a:pPr algn="thaiDist">
              <a:lnSpc>
                <a:spcPct val="107000"/>
              </a:lnSpc>
              <a:spcAft>
                <a:spcPts val="800"/>
              </a:spcAft>
              <a:buNone/>
            </a:pPr>
            <a:r>
              <a:rPr lang="th-TH" sz="2000" b="1" dirty="0">
                <a:effectLst/>
                <a:latin typeface="Calibri" panose="020F0502020204030204" pitchFamily="34" charset="0"/>
                <a:ea typeface="Calibri" panose="020F0502020204030204" pitchFamily="34" charset="0"/>
                <a:cs typeface="TH SarabunIT๙" panose="020B0500040200020003" pitchFamily="34" charset="-34"/>
              </a:rPr>
              <a:t>1.ก.พ.2568 </a:t>
            </a:r>
            <a:r>
              <a:rPr lang="th-TH" sz="2000" dirty="0">
                <a:effectLst/>
                <a:latin typeface="Calibri" panose="020F0502020204030204" pitchFamily="34" charset="0"/>
                <a:ea typeface="Calibri" panose="020F0502020204030204" pitchFamily="34" charset="0"/>
                <a:cs typeface="TH SarabunIT๙" panose="020B0500040200020003" pitchFamily="34" charset="-34"/>
              </a:rPr>
              <a:t>เวลา 16.30 น.เจ้าหน้าที่ตำรวจจราจรระหว่าง</a:t>
            </a:r>
            <a:r>
              <a:rPr lang="th-TH" sz="2000" dirty="0" err="1">
                <a:effectLst/>
                <a:latin typeface="Calibri" panose="020F0502020204030204" pitchFamily="34" charset="0"/>
                <a:ea typeface="Calibri" panose="020F0502020204030204" pitchFamily="34" charset="0"/>
                <a:cs typeface="TH SarabunIT๙" panose="020B0500040200020003" pitchFamily="34" charset="-34"/>
              </a:rPr>
              <a:t>ปฎิบั</a:t>
            </a:r>
            <a:r>
              <a:rPr lang="th-TH" sz="2000" dirty="0">
                <a:effectLst/>
                <a:latin typeface="Calibri" panose="020F0502020204030204" pitchFamily="34" charset="0"/>
                <a:ea typeface="Calibri" panose="020F0502020204030204" pitchFamily="34" charset="0"/>
                <a:cs typeface="TH SarabunIT๙" panose="020B0500040200020003" pitchFamily="34" charset="-34"/>
              </a:rPr>
              <a:t>ติหน้าที่อำนวยความสะดวกการจราจรบริเวณหน้าตลาดบางใหญ่ได้พบรถตู้จอดบริเวณไหล่ทางช่องทางหลัก ถ.กาญจนาภิเษกขาออกจึงได้เข้าไปตรวจสอบและสอบถามจึงได้ทราบว่าน้ำมันหมดจึงได้ให้การช่วยเหลือโดยการเติมน้ำมันให้รถคันดังกล่าว</a:t>
            </a:r>
            <a:endParaRPr lang="en-US" sz="2000" dirty="0">
              <a:effectLst/>
              <a:latin typeface="Calibri" panose="020F0502020204030204" pitchFamily="34" charset="0"/>
              <a:ea typeface="Calibri" panose="020F0502020204030204" pitchFamily="34" charset="0"/>
              <a:cs typeface="Cordia New" panose="020B0304020202020204" pitchFamily="34" charset="-34"/>
            </a:endParaRPr>
          </a:p>
          <a:p>
            <a:pPr algn="thaiDist">
              <a:lnSpc>
                <a:spcPct val="107000"/>
              </a:lnSpc>
              <a:spcAft>
                <a:spcPts val="800"/>
              </a:spcAft>
              <a:buNone/>
            </a:pPr>
            <a:r>
              <a:rPr lang="th-TH" sz="2000" dirty="0" err="1">
                <a:effectLst/>
                <a:latin typeface="Calibri" panose="020F0502020204030204" pitchFamily="34" charset="0"/>
                <a:ea typeface="Calibri" panose="020F0502020204030204" pitchFamily="34" charset="0"/>
                <a:cs typeface="TH SarabunIT๙" panose="020B0500040200020003" pitchFamily="34" charset="-34"/>
              </a:rPr>
              <a:t>ปฎิบั</a:t>
            </a:r>
            <a:r>
              <a:rPr lang="th-TH" sz="2000" dirty="0">
                <a:effectLst/>
                <a:latin typeface="Calibri" panose="020F0502020204030204" pitchFamily="34" charset="0"/>
                <a:ea typeface="Calibri" panose="020F0502020204030204" pitchFamily="34" charset="0"/>
                <a:cs typeface="TH SarabunIT๙" panose="020B0500040200020003" pitchFamily="34" charset="-34"/>
              </a:rPr>
              <a:t>ติโดย ส.ต.ต.</a:t>
            </a:r>
            <a:r>
              <a:rPr lang="th-TH" sz="2000" dirty="0" err="1">
                <a:effectLst/>
                <a:latin typeface="Calibri" panose="020F0502020204030204" pitchFamily="34" charset="0"/>
                <a:ea typeface="Calibri" panose="020F0502020204030204" pitchFamily="34" charset="0"/>
                <a:cs typeface="TH SarabunIT๙" panose="020B0500040200020003" pitchFamily="34" charset="-34"/>
              </a:rPr>
              <a:t>ธนกร</a:t>
            </a:r>
            <a:r>
              <a:rPr lang="th-TH" sz="2000" dirty="0">
                <a:effectLst/>
                <a:latin typeface="Calibri" panose="020F0502020204030204" pitchFamily="34" charset="0"/>
                <a:ea typeface="Calibri" panose="020F0502020204030204" pitchFamily="34" charset="0"/>
                <a:cs typeface="TH SarabunIT๙" panose="020B0500040200020003" pitchFamily="34" charset="-34"/>
              </a:rPr>
              <a:t> ก้องเกียรติกุล รหัส บางใหญ่ 6605</a:t>
            </a:r>
            <a:endParaRPr lang="en-US" sz="20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buNone/>
            </a:pPr>
            <a:r>
              <a:rPr lang="en-US" sz="2000" dirty="0">
                <a:effectLst/>
                <a:latin typeface="TH SarabunIT๙" panose="020B0500040200020003" pitchFamily="34" charset="-34"/>
                <a:ea typeface="Calibri" panose="020F0502020204030204" pitchFamily="34" charset="0"/>
                <a:cs typeface="Cordia New" panose="020B0304020202020204" pitchFamily="34" charset="-34"/>
              </a:rPr>
              <a:t>1.</a:t>
            </a:r>
            <a:r>
              <a:rPr lang="th-TH" sz="2000" dirty="0">
                <a:effectLst/>
                <a:latin typeface="TH SarabunIT๙" panose="020B0500040200020003" pitchFamily="34" charset="-34"/>
                <a:ea typeface="Calibri" panose="020F0502020204030204" pitchFamily="34" charset="0"/>
                <a:cs typeface="Cordia New" panose="020B0304020202020204" pitchFamily="34" charset="-34"/>
              </a:rPr>
              <a:t>ก.พ.2568 เวลา 17.30น.เจ้าหน้าที่ตำรวจจราจรระหว่าง</a:t>
            </a:r>
            <a:r>
              <a:rPr lang="th-TH" sz="2000" dirty="0" err="1">
                <a:effectLst/>
                <a:latin typeface="TH SarabunIT๙" panose="020B0500040200020003" pitchFamily="34" charset="-34"/>
                <a:ea typeface="Calibri" panose="020F0502020204030204" pitchFamily="34" charset="0"/>
                <a:cs typeface="Cordia New" panose="020B0304020202020204" pitchFamily="34" charset="-34"/>
              </a:rPr>
              <a:t>ปฎิบั</a:t>
            </a:r>
            <a:r>
              <a:rPr lang="th-TH" sz="2000" dirty="0">
                <a:effectLst/>
                <a:latin typeface="TH SarabunIT๙" panose="020B0500040200020003" pitchFamily="34" charset="-34"/>
                <a:ea typeface="Calibri" panose="020F0502020204030204" pitchFamily="34" charset="0"/>
                <a:cs typeface="Cordia New" panose="020B0304020202020204" pitchFamily="34" charset="-34"/>
              </a:rPr>
              <a:t>ติหน้าที่อำนวยความสะ</a:t>
            </a:r>
            <a:r>
              <a:rPr lang="th-TH" sz="2000" dirty="0" err="1">
                <a:effectLst/>
                <a:latin typeface="TH SarabunIT๙" panose="020B0500040200020003" pitchFamily="34" charset="-34"/>
                <a:ea typeface="Calibri" panose="020F0502020204030204" pitchFamily="34" charset="0"/>
                <a:cs typeface="Cordia New" panose="020B0304020202020204" pitchFamily="34" charset="-34"/>
              </a:rPr>
              <a:t>ดว</a:t>
            </a:r>
            <a:r>
              <a:rPr lang="th-TH" sz="2000" dirty="0">
                <a:effectLst/>
                <a:latin typeface="TH SarabunIT๙" panose="020B0500040200020003" pitchFamily="34" charset="-34"/>
                <a:ea typeface="Calibri" panose="020F0502020204030204" pitchFamily="34" charset="0"/>
                <a:cs typeface="Cordia New" panose="020B0304020202020204" pitchFamily="34" charset="-34"/>
              </a:rPr>
              <a:t>กกการจราจรบริเวณหน้าตลาดบางใหญ่ได้พบรถจอดเสียสตาร์ทไม่ติดจึงได้ทำการเข้าไปตรวจสอบพว่าแบตเตอรี่หมดจึงได้ทำการให้การช่วยเ</a:t>
            </a:r>
            <a:r>
              <a:rPr lang="th-TH" sz="2000" dirty="0" err="1">
                <a:effectLst/>
                <a:latin typeface="TH SarabunIT๙" panose="020B0500040200020003" pitchFamily="34" charset="-34"/>
                <a:ea typeface="Calibri" panose="020F0502020204030204" pitchFamily="34" charset="0"/>
                <a:cs typeface="Cordia New" panose="020B0304020202020204" pitchFamily="34" charset="-34"/>
              </a:rPr>
              <a:t>หล</a:t>
            </a:r>
            <a:r>
              <a:rPr lang="th-TH" sz="2000" dirty="0">
                <a:effectLst/>
                <a:latin typeface="TH SarabunIT๙" panose="020B0500040200020003" pitchFamily="34" charset="-34"/>
                <a:ea typeface="Calibri" panose="020F0502020204030204" pitchFamily="34" charset="0"/>
                <a:cs typeface="Cordia New" panose="020B0304020202020204" pitchFamily="34" charset="-34"/>
              </a:rPr>
              <a:t>ือดดยใช้</a:t>
            </a:r>
            <a:r>
              <a:rPr lang="th-TH" sz="2000" dirty="0" err="1">
                <a:effectLst/>
                <a:latin typeface="TH SarabunIT๙" panose="020B0500040200020003" pitchFamily="34" charset="-34"/>
                <a:ea typeface="Calibri" panose="020F0502020204030204" pitchFamily="34" charset="0"/>
                <a:cs typeface="Cordia New" panose="020B0304020202020204" pitchFamily="34" charset="-34"/>
              </a:rPr>
              <a:t>อุป</a:t>
            </a:r>
            <a:r>
              <a:rPr lang="th-TH" sz="2000" dirty="0">
                <a:effectLst/>
                <a:latin typeface="TH SarabunIT๙" panose="020B0500040200020003" pitchFamily="34" charset="-34"/>
                <a:ea typeface="Calibri" panose="020F0502020204030204" pitchFamily="34" charset="0"/>
                <a:cs typeface="Cordia New" panose="020B0304020202020204" pitchFamily="34" charset="-34"/>
              </a:rPr>
              <a:t>กรณืต่อพ่วง</a:t>
            </a:r>
            <a:endParaRPr lang="en-US" sz="20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th-TH" sz="2000" dirty="0" err="1">
                <a:effectLst/>
                <a:latin typeface="Calibri" panose="020F0502020204030204" pitchFamily="34" charset="0"/>
                <a:ea typeface="Calibri" panose="020F0502020204030204" pitchFamily="34" charset="0"/>
                <a:cs typeface="TH SarabunIT๙" panose="020B0500040200020003" pitchFamily="34" charset="-34"/>
              </a:rPr>
              <a:t>ปฎิบั</a:t>
            </a:r>
            <a:r>
              <a:rPr lang="th-TH" sz="2000" dirty="0">
                <a:effectLst/>
                <a:latin typeface="Calibri" panose="020F0502020204030204" pitchFamily="34" charset="0"/>
                <a:ea typeface="Calibri" panose="020F0502020204030204" pitchFamily="34" charset="0"/>
                <a:cs typeface="TH SarabunIT๙" panose="020B0500040200020003" pitchFamily="34" charset="-34"/>
              </a:rPr>
              <a:t>ติโดย ส.ต.ต.</a:t>
            </a:r>
            <a:r>
              <a:rPr lang="th-TH" sz="2000" dirty="0" err="1">
                <a:effectLst/>
                <a:latin typeface="Calibri" panose="020F0502020204030204" pitchFamily="34" charset="0"/>
                <a:ea typeface="Calibri" panose="020F0502020204030204" pitchFamily="34" charset="0"/>
                <a:cs typeface="TH SarabunIT๙" panose="020B0500040200020003" pitchFamily="34" charset="-34"/>
              </a:rPr>
              <a:t>ธนกร</a:t>
            </a:r>
            <a:r>
              <a:rPr lang="th-TH" sz="2000" dirty="0">
                <a:effectLst/>
                <a:latin typeface="Calibri" panose="020F0502020204030204" pitchFamily="34" charset="0"/>
                <a:ea typeface="Calibri" panose="020F0502020204030204" pitchFamily="34" charset="0"/>
                <a:cs typeface="TH SarabunIT๙" panose="020B0500040200020003" pitchFamily="34" charset="-34"/>
              </a:rPr>
              <a:t> ก้องเกียรติกุล รหัส บางใหญ่ 6605</a:t>
            </a:r>
            <a:endParaRPr lang="en-US" sz="2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รูปภาพ 5">
            <a:extLst>
              <a:ext uri="{FF2B5EF4-FFF2-40B4-BE49-F238E27FC236}">
                <a16:creationId xmlns:a16="http://schemas.microsoft.com/office/drawing/2014/main" id="{825B1AFE-4FC6-E5A3-B6BA-89EEA914C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942" y="3605628"/>
            <a:ext cx="3140592" cy="2735821"/>
          </a:xfrm>
          <a:prstGeom prst="rect">
            <a:avLst/>
          </a:prstGeom>
        </p:spPr>
      </p:pic>
      <p:pic>
        <p:nvPicPr>
          <p:cNvPr id="7" name="รูปภาพ 6">
            <a:extLst>
              <a:ext uri="{FF2B5EF4-FFF2-40B4-BE49-F238E27FC236}">
                <a16:creationId xmlns:a16="http://schemas.microsoft.com/office/drawing/2014/main" id="{2D6F8131-8BBA-0860-CEBB-578996422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074" y="3536447"/>
            <a:ext cx="2156030" cy="2874184"/>
          </a:xfrm>
          <a:prstGeom prst="rect">
            <a:avLst/>
          </a:prstGeom>
        </p:spPr>
      </p:pic>
    </p:spTree>
    <p:extLst>
      <p:ext uri="{BB962C8B-B14F-4D97-AF65-F5344CB8AC3E}">
        <p14:creationId xmlns:p14="http://schemas.microsoft.com/office/powerpoint/2010/main" val="107675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CECF79C-1E41-A562-4567-B3E7F34E1F71}"/>
              </a:ext>
            </a:extLst>
          </p:cNvPr>
          <p:cNvSpPr>
            <a:spLocks noGrp="1"/>
          </p:cNvSpPr>
          <p:nvPr>
            <p:ph type="title"/>
          </p:nvPr>
        </p:nvSpPr>
        <p:spPr>
          <a:xfrm>
            <a:off x="838200" y="186813"/>
            <a:ext cx="10515600" cy="2694039"/>
          </a:xfrm>
          <a:solidFill>
            <a:schemeClr val="accent4">
              <a:lumMod val="20000"/>
              <a:lumOff val="80000"/>
            </a:schemeClr>
          </a:solidFill>
        </p:spPr>
        <p:txBody>
          <a:bodyPr>
            <a:noAutofit/>
          </a:bodyPr>
          <a:lstStyle/>
          <a:p>
            <a:pPr>
              <a:lnSpc>
                <a:spcPct val="107000"/>
              </a:lnSpc>
              <a:spcAft>
                <a:spcPts val="800"/>
              </a:spcAft>
            </a:pPr>
            <a:r>
              <a:rPr lang="th-TH" sz="2400" dirty="0">
                <a:effectLst/>
                <a:latin typeface="Calibri" panose="020F0502020204030204" pitchFamily="34" charset="0"/>
                <a:ea typeface="Calibri" panose="020F0502020204030204" pitchFamily="34" charset="0"/>
                <a:cs typeface="TH SarabunIT๙" panose="020B0500040200020003" pitchFamily="34" charset="-34"/>
              </a:rPr>
              <a:t>ช่วงวันที่ 1 ก.พ.2568 ถึง 31 ก.พ.2568 เจ้าหน้าที่ตำรวจจราจรได้มีการอำนวยความสะดวกการจราจรและดูแลความปลอดภัยของประชาชน หน้าจุดบริการต่างๆ จำนวน 100 ครั้ง</a:t>
            </a:r>
            <a:br>
              <a:rPr lang="en-US" sz="2400" dirty="0">
                <a:effectLst/>
                <a:latin typeface="Calibri" panose="020F0502020204030204" pitchFamily="34" charset="0"/>
                <a:ea typeface="Calibri" panose="020F0502020204030204" pitchFamily="34" charset="0"/>
                <a:cs typeface="Cordia New" panose="020B0304020202020204" pitchFamily="34" charset="-34"/>
              </a:rPr>
            </a:br>
            <a:r>
              <a:rPr lang="th-TH" sz="2400" dirty="0">
                <a:effectLst/>
                <a:latin typeface="Calibri" panose="020F0502020204030204" pitchFamily="34" charset="0"/>
                <a:ea typeface="Calibri" panose="020F0502020204030204" pitchFamily="34" charset="0"/>
                <a:cs typeface="TH SarabunIT๙" panose="020B0500040200020003" pitchFamily="34" charset="-34"/>
              </a:rPr>
              <a:t>     ช่วงวันที่ 1 ก.พ.2568 ถึง 31 ก.พ.2568 เจ้าหน้าที่ตำรวจจราจรได้มีการอำนวยความสะดวกการจราจรและดูแลความปลอดภัยของประชาชน บริเวณห้างสรรพสินค้า ช่วงเวลาเร่งด่วน และปริมารการจราจรหนาแน่น จำนวน 25 ครั้ง</a:t>
            </a:r>
            <a:br>
              <a:rPr lang="en-US" sz="2400" dirty="0">
                <a:effectLst/>
                <a:latin typeface="Calibri" panose="020F0502020204030204" pitchFamily="34" charset="0"/>
                <a:ea typeface="Calibri" panose="020F0502020204030204" pitchFamily="34" charset="0"/>
                <a:cs typeface="Cordia New" panose="020B0304020202020204" pitchFamily="34" charset="-34"/>
              </a:rPr>
            </a:br>
            <a:r>
              <a:rPr lang="th-TH" sz="2400" dirty="0">
                <a:effectLst/>
                <a:latin typeface="Calibri" panose="020F0502020204030204" pitchFamily="34" charset="0"/>
                <a:ea typeface="Calibri" panose="020F0502020204030204" pitchFamily="34" charset="0"/>
                <a:cs typeface="TH SarabunIT๙" panose="020B0500040200020003" pitchFamily="34" charset="-34"/>
              </a:rPr>
              <a:t>ผลการจับกุมคดีจราจร ช่วงวันที่ 1 ก.พ.2568 ถึงวันที่ 31 ก.พ.2568 จอดรถกีดขวางการจราจรจำนวน 7ราย ความเร็วเกินกำหนด</a:t>
            </a:r>
            <a:r>
              <a:rPr lang="en-US" sz="2400" dirty="0">
                <a:effectLst/>
                <a:latin typeface="TH SarabunIT๙" panose="020B0500040200020003" pitchFamily="34" charset="-34"/>
                <a:ea typeface="Calibri" panose="020F0502020204030204" pitchFamily="34" charset="0"/>
                <a:cs typeface="Cordia New" panose="020B0304020202020204" pitchFamily="34" charset="-34"/>
              </a:rPr>
              <a:t> - </a:t>
            </a:r>
            <a:r>
              <a:rPr lang="th-TH" sz="2400" dirty="0">
                <a:effectLst/>
                <a:latin typeface="TH SarabunIT๙" panose="020B0500040200020003" pitchFamily="34" charset="-34"/>
                <a:ea typeface="Calibri" panose="020F0502020204030204" pitchFamily="34" charset="0"/>
                <a:cs typeface="Cordia New" panose="020B0304020202020204" pitchFamily="34" charset="-34"/>
              </a:rPr>
              <a:t>ราย</a:t>
            </a:r>
            <a:br>
              <a:rPr lang="en-US" sz="2400" dirty="0">
                <a:effectLst/>
                <a:latin typeface="Calibri" panose="020F0502020204030204" pitchFamily="34" charset="0"/>
                <a:ea typeface="Calibri" panose="020F0502020204030204" pitchFamily="34" charset="0"/>
                <a:cs typeface="Cordia New" panose="020B0304020202020204" pitchFamily="34" charset="-34"/>
              </a:rPr>
            </a:br>
            <a:endParaRPr lang="en-US" sz="2400" dirty="0"/>
          </a:p>
        </p:txBody>
      </p:sp>
      <p:pic>
        <p:nvPicPr>
          <p:cNvPr id="4" name="รูปภาพ 3">
            <a:extLst>
              <a:ext uri="{FF2B5EF4-FFF2-40B4-BE49-F238E27FC236}">
                <a16:creationId xmlns:a16="http://schemas.microsoft.com/office/drawing/2014/main" id="{41286126-7B42-B539-0F23-5C9A927A4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429000"/>
            <a:ext cx="5048250" cy="2840355"/>
          </a:xfrm>
          <a:prstGeom prst="rect">
            <a:avLst/>
          </a:prstGeom>
        </p:spPr>
      </p:pic>
      <p:pic>
        <p:nvPicPr>
          <p:cNvPr id="5" name="รูปภาพ 4">
            <a:extLst>
              <a:ext uri="{FF2B5EF4-FFF2-40B4-BE49-F238E27FC236}">
                <a16:creationId xmlns:a16="http://schemas.microsoft.com/office/drawing/2014/main" id="{769DF80B-36DA-02B9-5FB2-39FC546D3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3424632"/>
            <a:ext cx="5048250" cy="2842230"/>
          </a:xfrm>
          <a:prstGeom prst="rect">
            <a:avLst/>
          </a:prstGeom>
        </p:spPr>
      </p:pic>
    </p:spTree>
    <p:extLst>
      <p:ext uri="{BB962C8B-B14F-4D97-AF65-F5344CB8AC3E}">
        <p14:creationId xmlns:p14="http://schemas.microsoft.com/office/powerpoint/2010/main" val="9897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20DC4B3-5336-E192-1BCC-5E24A303DE99}"/>
              </a:ext>
            </a:extLst>
          </p:cNvPr>
          <p:cNvSpPr>
            <a:spLocks noGrp="1"/>
          </p:cNvSpPr>
          <p:nvPr>
            <p:ph type="title"/>
          </p:nvPr>
        </p:nvSpPr>
        <p:spPr>
          <a:xfrm>
            <a:off x="838200" y="365126"/>
            <a:ext cx="10515600" cy="657430"/>
          </a:xfrm>
          <a:solidFill>
            <a:schemeClr val="accent4">
              <a:lumMod val="20000"/>
              <a:lumOff val="80000"/>
            </a:schemeClr>
          </a:solidFill>
        </p:spPr>
        <p:txBody>
          <a:bodyPr>
            <a:normAutofit fontScale="90000"/>
          </a:bodyPr>
          <a:lstStyle/>
          <a:p>
            <a:pPr algn="ctr"/>
            <a:r>
              <a:rPr lang="th-TH" dirty="0"/>
              <a:t>งานอำนวยการ</a:t>
            </a:r>
            <a:endParaRPr lang="en-US" dirty="0"/>
          </a:p>
        </p:txBody>
      </p:sp>
      <p:sp>
        <p:nvSpPr>
          <p:cNvPr id="5" name="กล่องข้อความ 4">
            <a:extLst>
              <a:ext uri="{FF2B5EF4-FFF2-40B4-BE49-F238E27FC236}">
                <a16:creationId xmlns:a16="http://schemas.microsoft.com/office/drawing/2014/main" id="{729FD774-FD1E-1334-1AB8-0E8891604515}"/>
              </a:ext>
            </a:extLst>
          </p:cNvPr>
          <p:cNvSpPr txBox="1"/>
          <p:nvPr/>
        </p:nvSpPr>
        <p:spPr>
          <a:xfrm>
            <a:off x="838200" y="1022556"/>
            <a:ext cx="10515600" cy="1938992"/>
          </a:xfrm>
          <a:prstGeom prst="rect">
            <a:avLst/>
          </a:prstGeom>
          <a:solidFill>
            <a:schemeClr val="accent4">
              <a:lumMod val="20000"/>
              <a:lumOff val="80000"/>
            </a:schemeClr>
          </a:solidFill>
        </p:spPr>
        <p:txBody>
          <a:bodyPr wrap="square">
            <a:spAutoFit/>
          </a:bodyPr>
          <a:lstStyle/>
          <a:p>
            <a:pPr algn="thaiDist">
              <a:buNone/>
            </a:pPr>
            <a:r>
              <a:rPr lang="th-TH" sz="2400" b="1" dirty="0">
                <a:effectLst/>
                <a:latin typeface="Times New Roman" panose="02020603050405020304" pitchFamily="18" charset="0"/>
                <a:ea typeface="Times New Roman" panose="02020603050405020304" pitchFamily="18" charset="0"/>
                <a:cs typeface="TH SarabunIT๙" panose="020B0500040200020003" pitchFamily="34" charset="-34"/>
              </a:rPr>
              <a:t>สถานที่ทำกิจกรรม</a:t>
            </a:r>
            <a:r>
              <a:rPr lang="th-TH" sz="2400" kern="1200" dirty="0">
                <a:solidFill>
                  <a:srgbClr val="000000"/>
                </a:solidFill>
                <a:effectLst/>
                <a:latin typeface="Times New Roman" panose="02020603050405020304" pitchFamily="18" charset="0"/>
                <a:ea typeface="DengXian" panose="02010600030101010101" pitchFamily="2" charset="-122"/>
                <a:cs typeface="TH SarabunIT๙" panose="020B0500040200020003" pitchFamily="34" charset="-34"/>
              </a:rPr>
              <a:t>  ณ บริเวณ ห้องน้ำวัดคงคา ต.บางม่วง อ.บางใหญ่ จ.นนทบุรี</a:t>
            </a:r>
            <a:endParaRPr lang="en-US" sz="2400" dirty="0">
              <a:effectLst/>
              <a:latin typeface="Times New Roman" panose="02020603050405020304" pitchFamily="18" charset="0"/>
              <a:ea typeface="Times New Roman" panose="02020603050405020304" pitchFamily="18" charset="0"/>
            </a:endParaRPr>
          </a:p>
          <a:p>
            <a:pPr algn="thaiDist">
              <a:buNone/>
            </a:pPr>
            <a:r>
              <a:rPr lang="th-TH" sz="2400" b="1" dirty="0">
                <a:effectLst/>
                <a:latin typeface="Times New Roman" panose="02020603050405020304" pitchFamily="18" charset="0"/>
                <a:ea typeface="Times New Roman" panose="02020603050405020304" pitchFamily="18" charset="0"/>
                <a:cs typeface="TH SarabunIT๙" panose="020B0500040200020003" pitchFamily="34" charset="-34"/>
              </a:rPr>
              <a:t>รายละเอียดกิจกรรม</a:t>
            </a:r>
            <a:endParaRPr lang="en-US" sz="2400" dirty="0">
              <a:effectLst/>
              <a:latin typeface="Times New Roman" panose="02020603050405020304" pitchFamily="18" charset="0"/>
              <a:ea typeface="Times New Roman" panose="02020603050405020304" pitchFamily="18" charset="0"/>
            </a:endParaRPr>
          </a:p>
          <a:p>
            <a:pPr>
              <a:buNone/>
            </a:pPr>
            <a:r>
              <a:rPr lang="th-TH" sz="2400" dirty="0">
                <a:effectLst/>
                <a:ea typeface="Calibri" panose="020F0502020204030204" pitchFamily="34" charset="0"/>
                <a:cs typeface="TH SarabunIT๙" panose="020B0500040200020003" pitchFamily="34" charset="-34"/>
              </a:rPr>
              <a:t>                </a:t>
            </a:r>
            <a:r>
              <a:rPr lang="th-TH" sz="2400" kern="1200" dirty="0">
                <a:solidFill>
                  <a:srgbClr val="000000"/>
                </a:solidFill>
                <a:effectLst/>
                <a:ea typeface="DengXian" panose="02010600030101010101" pitchFamily="2" charset="-122"/>
                <a:cs typeface="TH SarabunIT๙" panose="020B0500040200020003" pitchFamily="34" charset="-34"/>
              </a:rPr>
              <a:t>วันที่ 4 กุมภาพันธ์ 2568 เวลา 14.00 น. พ.ต.อ.รณ</a:t>
            </a:r>
            <a:r>
              <a:rPr lang="th-TH" sz="2400" kern="1200" dirty="0" err="1">
                <a:solidFill>
                  <a:srgbClr val="000000"/>
                </a:solidFill>
                <a:effectLst/>
                <a:ea typeface="DengXian" panose="02010600030101010101" pitchFamily="2" charset="-122"/>
                <a:cs typeface="TH SarabunIT๙" panose="020B0500040200020003" pitchFamily="34" charset="-34"/>
              </a:rPr>
              <a:t>ภัฎ</a:t>
            </a:r>
            <a:r>
              <a:rPr lang="th-TH" sz="2400" kern="1200" dirty="0">
                <a:solidFill>
                  <a:srgbClr val="000000"/>
                </a:solidFill>
                <a:effectLst/>
                <a:ea typeface="DengXian" panose="02010600030101010101" pitchFamily="2" charset="-122"/>
                <a:cs typeface="TH SarabunIT๙" panose="020B0500040200020003" pitchFamily="34" charset="-34"/>
              </a:rPr>
              <a:t> ทับทิมธงไชย ผกก.สภ.บางใหญ่ มอบหมาย พ.ต.ต.สุวิทย์ ชะเอมโอ</a:t>
            </a:r>
            <a:r>
              <a:rPr lang="th-TH" sz="2400" kern="1200" dirty="0" err="1">
                <a:solidFill>
                  <a:srgbClr val="000000"/>
                </a:solidFill>
                <a:effectLst/>
                <a:ea typeface="DengXian" panose="02010600030101010101" pitchFamily="2" charset="-122"/>
                <a:cs typeface="TH SarabunIT๙" panose="020B0500040200020003" pitchFamily="34" charset="-34"/>
              </a:rPr>
              <a:t>ษฐ</a:t>
            </a:r>
            <a:r>
              <a:rPr lang="th-TH" sz="2400" kern="1200" dirty="0">
                <a:solidFill>
                  <a:srgbClr val="000000"/>
                </a:solidFill>
                <a:effectLst/>
                <a:ea typeface="DengXian" panose="02010600030101010101" pitchFamily="2" charset="-122"/>
                <a:cs typeface="TH SarabunIT๙" panose="020B0500040200020003" pitchFamily="34" charset="-34"/>
              </a:rPr>
              <a:t> สว.อก.สภ.บางใหญ่ พร้อมข้าราชการตำรวจจิตอาสา สภ.บางใหญ่ ร่วมกับประชาชนชุมชนตำบลบางม่วง หมู่ที่ 3 ทำกิจกรรมจิตอาสาพัฒนา ทำความสะอาด ปรับปรุงภูมิทัศน์ ณ บริเวณ ห้องน้ำวัดคงคา ต.บางม่วง อ.บางใหญ่ จ.นนทบุรี</a:t>
            </a:r>
            <a:endParaRPr lang="en-US" sz="2400" dirty="0"/>
          </a:p>
        </p:txBody>
      </p:sp>
      <p:pic>
        <p:nvPicPr>
          <p:cNvPr id="6" name="รูปภาพ 5">
            <a:extLst>
              <a:ext uri="{FF2B5EF4-FFF2-40B4-BE49-F238E27FC236}">
                <a16:creationId xmlns:a16="http://schemas.microsoft.com/office/drawing/2014/main" id="{26B55F5B-88B6-0FCD-8A23-6CE732260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684" y="3140062"/>
            <a:ext cx="4515188" cy="3387224"/>
          </a:xfrm>
          <a:prstGeom prst="rect">
            <a:avLst/>
          </a:prstGeom>
        </p:spPr>
      </p:pic>
      <p:pic>
        <p:nvPicPr>
          <p:cNvPr id="7" name="รูปภาพ 6">
            <a:extLst>
              <a:ext uri="{FF2B5EF4-FFF2-40B4-BE49-F238E27FC236}">
                <a16:creationId xmlns:a16="http://schemas.microsoft.com/office/drawing/2014/main" id="{885C5B3E-1BFA-1352-44A3-DC8F6920B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775" y="3140062"/>
            <a:ext cx="4515592" cy="3387224"/>
          </a:xfrm>
          <a:prstGeom prst="rect">
            <a:avLst/>
          </a:prstGeom>
        </p:spPr>
      </p:pic>
    </p:spTree>
    <p:extLst>
      <p:ext uri="{BB962C8B-B14F-4D97-AF65-F5344CB8AC3E}">
        <p14:creationId xmlns:p14="http://schemas.microsoft.com/office/powerpoint/2010/main" val="812142128"/>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1070</Words>
  <Application>Microsoft Office PowerPoint</Application>
  <PresentationFormat>แบบจอกว้าง</PresentationFormat>
  <Paragraphs>40</Paragraphs>
  <Slides>11</Slides>
  <Notes>0</Notes>
  <HiddenSlides>0</HiddenSlides>
  <MMClips>0</MMClips>
  <ScaleCrop>false</ScaleCrop>
  <HeadingPairs>
    <vt:vector size="6" baseType="variant">
      <vt:variant>
        <vt:lpstr>ฟอนต์ที่ถูกใช้</vt:lpstr>
      </vt:variant>
      <vt:variant>
        <vt:i4>7</vt:i4>
      </vt:variant>
      <vt:variant>
        <vt:lpstr>ธีม</vt:lpstr>
      </vt:variant>
      <vt:variant>
        <vt:i4>1</vt:i4>
      </vt:variant>
      <vt:variant>
        <vt:lpstr>ชื่อเรื่องสไลด์</vt:lpstr>
      </vt:variant>
      <vt:variant>
        <vt:i4>11</vt:i4>
      </vt:variant>
    </vt:vector>
  </HeadingPairs>
  <TitlesOfParts>
    <vt:vector size="19" baseType="lpstr">
      <vt:lpstr>DengXian</vt:lpstr>
      <vt:lpstr>Aptos</vt:lpstr>
      <vt:lpstr>Aptos Display</vt:lpstr>
      <vt:lpstr>Arial</vt:lpstr>
      <vt:lpstr>Calibri</vt:lpstr>
      <vt:lpstr>TH SarabunIT๙</vt:lpstr>
      <vt:lpstr>Times New Roman</vt:lpstr>
      <vt:lpstr>ธีมของ Office</vt:lpstr>
      <vt:lpstr>งานสืบสวน</vt:lpstr>
      <vt:lpstr>งานนำเสนอ PowerPoint</vt:lpstr>
      <vt:lpstr>งานป้องกันปราบปราม</vt:lpstr>
      <vt:lpstr>ช่วงวันที่ 1 ก.พ. 68 ถึง 28 ก.พ.. 68 ร้อยเวร 2-0 สายตรวจรถจักรยานยนต์ได้มีการออกตรวจ จุดเสี่ยง จุดล่อแหลม ร้านสะดวกซื้อในพื้นที่เพื่อป้องกันเหตุสร้างความอุ่นใจ และรักษาความปลอดภัยให้แก่ประชาชน </vt:lpstr>
      <vt:lpstr>งานสอบสวน</vt:lpstr>
      <vt:lpstr>วันที่ 26 ก.พ. 2568</vt:lpstr>
      <vt:lpstr>งานจราจร</vt:lpstr>
      <vt:lpstr>ช่วงวันที่ 1 ก.พ.2568 ถึง 31 ก.พ.2568 เจ้าหน้าที่ตำรวจจราจรได้มีการอำนวยความสะดวกการจราจรและดูแลความปลอดภัยของประชาชน หน้าจุดบริการต่างๆ จำนวน 100 ครั้ง      ช่วงวันที่ 1 ก.พ.2568 ถึง 31 ก.พ.2568 เจ้าหน้าที่ตำรวจจราจรได้มีการอำนวยความสะดวกการจราจรและดูแลความปลอดภัยของประชาชน บริเวณห้างสรรพสินค้า ช่วงเวลาเร่งด่วน และปริมารการจราจรหนาแน่น จำนวน 25 ครั้ง ผลการจับกุมคดีจราจร ช่วงวันที่ 1 ก.พ.2568 ถึงวันที่ 31 ก.พ.2568 จอดรถกีดขวางการจราจรจำนวน 7ราย ความเร็วเกินกำหนด - ราย </vt:lpstr>
      <vt:lpstr>งานอำนวยการ</vt:lpstr>
      <vt:lpstr>สถานที่ทำกิจกรรม  ณ บริเวณวัดคงคา ต.บางม่วง อ.บางใหญ่ จ.นนทบุรี เนื่องในวันมาฆบูชา 12 ก.พ. 68รายละเอียดกิจกรรม                 วันที่ 11 ก.พ. 67 เวลา 14.00 น. อำนวยการโดย พ.ต.อ.รณภัฎ  ทับทิมธงไชย ผกก.สภ.บางใหญ่ พ.ต.ท.ธนเดช  ทีนาคะ รอง ผกก.ป.สภ.บางใหญ่ ปฏิบัติโดย พ.ต.ต.สุวิทย์  ชะเอมโอษฐ สว.อก.สภ.บางใหญ่ พร้อมด้วยข้าราชการตำรวจ และ ประชาชนจิตอาสาจำนวน 20 นาย ร่วมกันจัดกิจกรรมจิตอาสาฯพัฒนาปรับปรุงภูมิทัศน์ เก็บกวาดขยะมูลฝอย  บริเวณ วัดคงคา ต.บางม่วง อ.บางใหญ่ จ.นนทบุรี เนื่องในวันมาฆบูชา 12 ก.พ. 68</vt:lpstr>
      <vt:lpstr>สถานที่ทำกิจกรรม  ณ  บริเวณ วัดไผ่เหลือง ต.บางม่วง อ.บางใหญ่ จ.นนทบุรี รายละเอียดกิจกรรม                  วันที่ 18 ก.พ. 67 เวลา 14.00 น. อำนวยการโดย พ.ต.อ.รณภัฎ  ทับทิมธงไชย ผกก.สภ.บางใหญ่ พ.ต.ท.ธนเดช  ทีนาคะ รอง ผกก.ป.สภ.บางใหญ่ ปฏิบัติโดย พ.ต.ต.สุวิทย์  ชะเอมโอษฐ สว.อก.สภ.บางใหญ่ พร้อมด้วยข้าราชการตำรวจ และ ประชาชนจิตอาสารวม 20 นาย ร่วมกันจัดกิจกรรมจิตอาสาฯ พัฒนาปรับปรุงภูมิทัศน์ เก็บกวาดขยะมูลฝอย  บริเวณ วัดไผ่เหลือง ต.บางม่วง อ.บางใหญ่ จ.นนทบุรี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cp:revision>
  <dcterms:created xsi:type="dcterms:W3CDTF">2025-04-23T03:57:01Z</dcterms:created>
  <dcterms:modified xsi:type="dcterms:W3CDTF">2025-04-23T07:08:38Z</dcterms:modified>
</cp:coreProperties>
</file>